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handoutMasterIdLst>
    <p:handoutMasterId r:id="rId43"/>
  </p:handoutMasterIdLst>
  <p:sldIdLst>
    <p:sldId id="257" r:id="rId2"/>
    <p:sldId id="262" r:id="rId3"/>
    <p:sldId id="263" r:id="rId4"/>
    <p:sldId id="264" r:id="rId5"/>
    <p:sldId id="320" r:id="rId6"/>
    <p:sldId id="342" r:id="rId7"/>
    <p:sldId id="331" r:id="rId8"/>
    <p:sldId id="337" r:id="rId9"/>
    <p:sldId id="267" r:id="rId10"/>
    <p:sldId id="333" r:id="rId11"/>
    <p:sldId id="268" r:id="rId12"/>
    <p:sldId id="269" r:id="rId13"/>
    <p:sldId id="338" r:id="rId14"/>
    <p:sldId id="339" r:id="rId15"/>
    <p:sldId id="340" r:id="rId16"/>
    <p:sldId id="341" r:id="rId17"/>
    <p:sldId id="270" r:id="rId18"/>
    <p:sldId id="271" r:id="rId19"/>
    <p:sldId id="343" r:id="rId20"/>
    <p:sldId id="344" r:id="rId21"/>
    <p:sldId id="345" r:id="rId22"/>
    <p:sldId id="346" r:id="rId23"/>
    <p:sldId id="273" r:id="rId24"/>
    <p:sldId id="334" r:id="rId25"/>
    <p:sldId id="323" r:id="rId26"/>
    <p:sldId id="325" r:id="rId27"/>
    <p:sldId id="274" r:id="rId28"/>
    <p:sldId id="328" r:id="rId29"/>
    <p:sldId id="275" r:id="rId30"/>
    <p:sldId id="329" r:id="rId31"/>
    <p:sldId id="277" r:id="rId32"/>
    <p:sldId id="285" r:id="rId33"/>
    <p:sldId id="347" r:id="rId34"/>
    <p:sldId id="350" r:id="rId35"/>
    <p:sldId id="351" r:id="rId36"/>
    <p:sldId id="349" r:id="rId37"/>
    <p:sldId id="348" r:id="rId38"/>
    <p:sldId id="281" r:id="rId39"/>
    <p:sldId id="319" r:id="rId40"/>
    <p:sldId id="311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3399"/>
    <a:srgbClr val="FFCCFF"/>
    <a:srgbClr val="DCFAFA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02" autoAdjust="0"/>
    <p:restoredTop sz="94660"/>
  </p:normalViewPr>
  <p:slideViewPr>
    <p:cSldViewPr snapToGrid="0">
      <p:cViewPr varScale="1">
        <p:scale>
          <a:sx n="74" d="100"/>
          <a:sy n="74" d="100"/>
        </p:scale>
        <p:origin x="6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684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729D9F8-F39E-49C8-A356-7BE2BA448E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61DBB3-1700-4150-9EE9-80161B66480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AF2DA7-A96A-4F23-B09B-785EA4003DC6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206E9C-BF43-4D0A-9DFC-96E326700A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3F3027-E30D-4871-80A5-5E360AA00F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01446A-D8BA-4D2B-AE2A-24F1E0306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7429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92953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938709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612312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06624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969146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165340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677576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637059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67061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11252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84747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30596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56021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572314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21787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751834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94553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346989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66474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80905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558303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9509588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4675367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9600829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7411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0490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1443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56056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32515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quizlet.com/class/14390278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2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3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microsoft.com/office/2007/relationships/hdphoto" Target="../media/hdphoto5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microsoft.com/office/2007/relationships/hdphoto" Target="../media/hdphoto6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microsoft.com/office/2007/relationships/hdphoto" Target="../media/hdphoto7.wdp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microsoft.com/office/2007/relationships/hdphoto" Target="../media/hdphoto7.wdp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hyperlink" Target="https://www.mhanational.org/risky-business-internet-addiction" TargetMode="External"/><Relationship Id="rId4" Type="http://schemas.microsoft.com/office/2007/relationships/hdphoto" Target="../media/hdphoto7.wdp"/><Relationship Id="rId9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7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hyperlink" Target="https://www.mhanational.org/risky-business-internet-addiction" TargetMode="External"/><Relationship Id="rId10" Type="http://schemas.openxmlformats.org/officeDocument/2006/relationships/image" Target="../media/image36.png"/><Relationship Id="rId4" Type="http://schemas.microsoft.com/office/2007/relationships/hdphoto" Target="../media/hdphoto7.wdp"/><Relationship Id="rId9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27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hyperlink" Target="https://www.iapc.or.kr/" TargetMode="External"/><Relationship Id="rId4" Type="http://schemas.microsoft.com/office/2007/relationships/hdphoto" Target="../media/hdphoto7.wdp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hyperlink" Target="https://www.iapc.or.kr/kor/PBYS/diaSurvey.do?idx=8" TargetMode="External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microsoft.com/office/2007/relationships/hdphoto" Target="../media/hdphoto9.wdp"/><Relationship Id="rId4" Type="http://schemas.openxmlformats.org/officeDocument/2006/relationships/image" Target="../media/image39.png"/><Relationship Id="rId9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0.wdp"/><Relationship Id="rId4" Type="http://schemas.openxmlformats.org/officeDocument/2006/relationships/image" Target="../media/image4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apc.or.kr/" TargetMode="External"/><Relationship Id="rId3" Type="http://schemas.openxmlformats.org/officeDocument/2006/relationships/hyperlink" Target="https://www.shutterstock.com/es/search/drama+clipart" TargetMode="External"/><Relationship Id="rId7" Type="http://schemas.openxmlformats.org/officeDocument/2006/relationships/hyperlink" Target="https://www.mhanational.org/risky-business-internet-addiction" TargetMode="External"/><Relationship Id="rId2" Type="http://schemas.openxmlformats.org/officeDocument/2006/relationships/hyperlink" Target="http://clipart-library.com/teacher-speaking-cliparts.html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m.post.naver.com/viewer/postView.nhn?volumeNo=27775228&amp;memberNo=1069407&amp;vType=VERTICAL" TargetMode="External"/><Relationship Id="rId5" Type="http://schemas.openxmlformats.org/officeDocument/2006/relationships/hyperlink" Target="http://www.journogyan.com/2017/03/broadcasting-of-radio-and-tv-strengths.html" TargetMode="External"/><Relationship Id="rId10" Type="http://schemas.openxmlformats.org/officeDocument/2006/relationships/hyperlink" Target="https://www.uihere.com/free-cliparts/question-mark-emoticon-clip-art-silly-question-cliparts-1429704" TargetMode="External"/><Relationship Id="rId4" Type="http://schemas.openxmlformats.org/officeDocument/2006/relationships/hyperlink" Target="https://www.naver.com/" TargetMode="External"/><Relationship Id="rId9" Type="http://schemas.openxmlformats.org/officeDocument/2006/relationships/hyperlink" Target="https://www.iapc.or.kr/kor/PBYS/diaSurvey.do?idx=8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1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264071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dirty="0"/>
              <a:t> </a:t>
            </a:r>
            <a:br>
              <a:rPr lang="ko-KR" altLang="en-US" dirty="0"/>
            </a:br>
            <a:br>
              <a:rPr lang="ko-KR" altLang="en-US" dirty="0"/>
            </a:br>
            <a:br>
              <a:rPr lang="ko-KR" altLang="en-US" dirty="0"/>
            </a:br>
            <a:br>
              <a:rPr lang="ko-KR" altLang="en-US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ko-KR" altLang="en-US" dirty="0"/>
            </a:br>
            <a:r>
              <a:rPr lang="en-US" altLang="ko-KR" dirty="0"/>
              <a:t>6-2 </a:t>
            </a:r>
            <a:br>
              <a:rPr lang="ko-KR" altLang="en-US" dirty="0"/>
            </a:br>
            <a:endParaRPr lang="ko-KR" altLang="en-US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</a:t>
            </a:r>
            <a:r>
              <a:rPr kumimoji="0" lang="en-US" altLang="ko-KR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(NAKS)</a:t>
            </a:r>
            <a:endParaRPr kumimoji="0" lang="ko-KR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F3259F5-6A4F-4099-9DBE-CEEB60F87E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0B78077-3E1D-456B-BFF1-103B54E28AF7}"/>
              </a:ext>
            </a:extLst>
          </p:cNvPr>
          <p:cNvGrpSpPr/>
          <p:nvPr/>
        </p:nvGrpSpPr>
        <p:grpSpPr>
          <a:xfrm>
            <a:off x="8349389" y="3974294"/>
            <a:ext cx="3222851" cy="2731305"/>
            <a:chOff x="8349389" y="3974294"/>
            <a:chExt cx="3222851" cy="273130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BF47737-301F-4DE1-A9EC-7762E503DAF0}"/>
                </a:ext>
              </a:extLst>
            </p:cNvPr>
            <p:cNvSpPr/>
            <p:nvPr/>
          </p:nvSpPr>
          <p:spPr>
            <a:xfrm>
              <a:off x="8475405" y="3974294"/>
              <a:ext cx="2777613" cy="2731305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B16A9C0C-7674-4066-A26F-2F51CA4629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8588" b="72123" l="34017" r="74149">
                          <a14:foregroundMark x1="42188" y1="30556" x2="43854" y2="39444"/>
                          <a14:foregroundMark x1="47708" y1="36574" x2="46771" y2="39537"/>
                          <a14:foregroundMark x1="46250" y1="46852" x2="46354" y2="48889"/>
                          <a14:foregroundMark x1="51250" y1="24907" x2="53854" y2="28426"/>
                          <a14:foregroundMark x1="60260" y1="36759" x2="60208" y2="36759"/>
                          <a14:foregroundMark x1="66615" y1="53611" x2="67031" y2="55833"/>
                          <a14:foregroundMark x1="37083" y1="23611" x2="41094" y2="23241"/>
                          <a14:foregroundMark x1="41094" y1="23241" x2="45260" y2="23426"/>
                          <a14:foregroundMark x1="45260" y1="23426" x2="47865" y2="23241"/>
                          <a14:foregroundMark x1="36875" y1="21019" x2="41042" y2="20741"/>
                          <a14:foregroundMark x1="41042" y1="20741" x2="43125" y2="20926"/>
                          <a14:foregroundMark x1="36510" y1="21944" x2="36667" y2="24167"/>
                          <a14:foregroundMark x1="36667" y1="24167" x2="44792" y2="24907"/>
                          <a14:foregroundMark x1="44792" y1="24167" x2="47708" y2="24167"/>
                          <a14:foregroundMark x1="47760" y1="23611" x2="48333" y2="23426"/>
                          <a14:foregroundMark x1="47917" y1="22407" x2="41667" y2="22407"/>
                          <a14:foregroundMark x1="42917" y1="21667" x2="43750" y2="22407"/>
                          <a14:foregroundMark x1="43333" y1="21667" x2="43958" y2="21944"/>
                          <a14:foregroundMark x1="48438" y1="22222" x2="48333" y2="24167"/>
                          <a14:foregroundMark x1="37031" y1="25093" x2="41198" y2="25370"/>
                          <a14:foregroundMark x1="41198" y1="25370" x2="43698" y2="24907"/>
                          <a14:foregroundMark x1="36875" y1="21204" x2="37292" y2="21204"/>
                          <a14:foregroundMark x1="36927" y1="20278" x2="37604" y2="21481"/>
                          <a14:foregroundMark x1="37083" y1="21019" x2="38958" y2="20926"/>
                          <a14:foregroundMark x1="37083" y1="20926" x2="41042" y2="21481"/>
                          <a14:foregroundMark x1="41042" y1="21481" x2="40625" y2="20741"/>
                          <a14:foregroundMark x1="38698" y1="20926" x2="42917" y2="20185"/>
                          <a14:foregroundMark x1="42917" y1="20185" x2="42917" y2="20741"/>
                          <a14:foregroundMark x1="36667" y1="20278" x2="38438" y2="20463"/>
                          <a14:foregroundMark x1="38333" y1="20741" x2="41458" y2="20278"/>
                          <a14:foregroundMark x1="38333" y1="20463" x2="39375" y2="20185"/>
                          <a14:foregroundMark x1="44375" y1="25370" x2="48281" y2="24815"/>
                          <a14:foregroundMark x1="48281" y1="24815" x2="48281" y2="24907"/>
                          <a14:foregroundMark x1="54375" y1="30370" x2="54427" y2="31296"/>
                          <a14:foregroundMark x1="54010" y1="36296" x2="53854" y2="36944"/>
                          <a14:foregroundMark x1="52760" y1="38519" x2="53177" y2="37778"/>
                          <a14:foregroundMark x1="54271" y1="42500" x2="53958" y2="43241"/>
                          <a14:foregroundMark x1="53281" y1="45833" x2="53594" y2="45648"/>
                          <a14:foregroundMark x1="55104" y1="45926" x2="55833" y2="47130"/>
                          <a14:foregroundMark x1="56042" y1="49907" x2="56094" y2="51852"/>
                          <a14:foregroundMark x1="55937" y1="53519" x2="55260" y2="55741"/>
                          <a14:foregroundMark x1="42604" y1="41389" x2="42344" y2="42130"/>
                          <a14:foregroundMark x1="62760" y1="34722" x2="61094" y2="36481"/>
                          <a14:foregroundMark x1="64688" y1="39259" x2="64271" y2="40278"/>
                          <a14:foregroundMark x1="67708" y1="35093" x2="67708" y2="36574"/>
                        </a14:backgroundRemoval>
                      </a14:imgEffect>
                    </a14:imgLayer>
                  </a14:imgProps>
                </a:ext>
              </a:extLst>
            </a:blip>
            <a:srcRect l="29000" t="11896" r="20834" b="21185"/>
            <a:stretch/>
          </p:blipFill>
          <p:spPr>
            <a:xfrm>
              <a:off x="8349389" y="4202736"/>
              <a:ext cx="3222851" cy="24182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380000-C39F-4978-A4C4-6D3288CA00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833" t="23152" r="19749" b="26680"/>
          <a:stretch/>
        </p:blipFill>
        <p:spPr>
          <a:xfrm>
            <a:off x="182880" y="152069"/>
            <a:ext cx="11821114" cy="5344491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778BCC7-AE6B-4000-9891-4C271C9413FC}"/>
              </a:ext>
            </a:extLst>
          </p:cNvPr>
          <p:cNvSpPr/>
          <p:nvPr/>
        </p:nvSpPr>
        <p:spPr>
          <a:xfrm>
            <a:off x="6887633" y="5078074"/>
            <a:ext cx="4826748" cy="921968"/>
          </a:xfrm>
          <a:prstGeom prst="round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000" dirty="0"/>
              <a:t>2</a:t>
            </a:r>
            <a:r>
              <a:rPr lang="ko-KR" altLang="en-US" sz="3000" dirty="0"/>
              <a:t>명씩 대화문 함께 읽기 </a:t>
            </a:r>
            <a:endParaRPr lang="en-US" sz="30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7163BA8-1657-48A9-8A7E-5B73C97FAD94}"/>
              </a:ext>
            </a:extLst>
          </p:cNvPr>
          <p:cNvCxnSpPr>
            <a:cxnSpLocks/>
          </p:cNvCxnSpPr>
          <p:nvPr/>
        </p:nvCxnSpPr>
        <p:spPr>
          <a:xfrm>
            <a:off x="10467399" y="1399009"/>
            <a:ext cx="10134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A1E2C71-4A7B-4B92-B0A4-3CA7A4397FA6}"/>
              </a:ext>
            </a:extLst>
          </p:cNvPr>
          <p:cNvCxnSpPr>
            <a:cxnSpLocks/>
          </p:cNvCxnSpPr>
          <p:nvPr/>
        </p:nvCxnSpPr>
        <p:spPr>
          <a:xfrm>
            <a:off x="1785796" y="1810369"/>
            <a:ext cx="361932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30D5CD0-A3FE-4DC6-A5F9-BCD27D96EA1E}"/>
              </a:ext>
            </a:extLst>
          </p:cNvPr>
          <p:cNvCxnSpPr>
            <a:cxnSpLocks/>
          </p:cNvCxnSpPr>
          <p:nvPr/>
        </p:nvCxnSpPr>
        <p:spPr>
          <a:xfrm>
            <a:off x="8138160" y="2248195"/>
            <a:ext cx="232923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5F9C631-77ED-4D72-9E40-BA99DD742712}"/>
              </a:ext>
            </a:extLst>
          </p:cNvPr>
          <p:cNvCxnSpPr>
            <a:cxnSpLocks/>
          </p:cNvCxnSpPr>
          <p:nvPr/>
        </p:nvCxnSpPr>
        <p:spPr>
          <a:xfrm>
            <a:off x="2082800" y="2685075"/>
            <a:ext cx="914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E343FCA-B8F2-4820-9BED-03CF5FA289F6}"/>
              </a:ext>
            </a:extLst>
          </p:cNvPr>
          <p:cNvCxnSpPr>
            <a:cxnSpLocks/>
          </p:cNvCxnSpPr>
          <p:nvPr/>
        </p:nvCxnSpPr>
        <p:spPr>
          <a:xfrm>
            <a:off x="1778000" y="3731555"/>
            <a:ext cx="13512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272E6D7-C702-449E-B960-CE1C4934AC45}"/>
              </a:ext>
            </a:extLst>
          </p:cNvPr>
          <p:cNvCxnSpPr>
            <a:cxnSpLocks/>
          </p:cNvCxnSpPr>
          <p:nvPr/>
        </p:nvCxnSpPr>
        <p:spPr>
          <a:xfrm>
            <a:off x="5049520" y="744515"/>
            <a:ext cx="6705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EDBC5A8-B517-45CB-8E19-10035F780C76}"/>
              </a:ext>
            </a:extLst>
          </p:cNvPr>
          <p:cNvCxnSpPr>
            <a:cxnSpLocks/>
          </p:cNvCxnSpPr>
          <p:nvPr/>
        </p:nvCxnSpPr>
        <p:spPr>
          <a:xfrm>
            <a:off x="7191946" y="3304835"/>
            <a:ext cx="302901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A037C786-0694-4444-943A-2E40B75629DC}"/>
              </a:ext>
            </a:extLst>
          </p:cNvPr>
          <p:cNvSpPr/>
          <p:nvPr/>
        </p:nvSpPr>
        <p:spPr>
          <a:xfrm>
            <a:off x="2453640" y="1469621"/>
            <a:ext cx="6847367" cy="255181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/>
              <a:t>대화문 주요 부분 상세 보기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06303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342746" y="358375"/>
            <a:ext cx="7761034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</a:t>
            </a:r>
            <a:r>
              <a:rPr lang="ko-KR" altLang="en-US" sz="3200" dirty="0">
                <a:latin typeface="+mn-ea"/>
              </a:rPr>
              <a:t>대요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냬요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래요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재요</a:t>
            </a:r>
            <a:endParaRPr lang="en-US" sz="3200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C562A7-C483-49C8-AB86-994232398C36}"/>
              </a:ext>
            </a:extLst>
          </p:cNvPr>
          <p:cNvSpPr txBox="1"/>
          <p:nvPr/>
        </p:nvSpPr>
        <p:spPr>
          <a:xfrm>
            <a:off x="515466" y="1280935"/>
            <a:ext cx="867325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조금 전에 친구가 뭐라고 했어요</a:t>
            </a:r>
            <a:r>
              <a:rPr lang="en-US" altLang="ko-KR" sz="3000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0" y="4601356"/>
            <a:ext cx="12191999" cy="991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친구가 자기 집에서 생일파티 한다고 같이 </a:t>
            </a:r>
            <a:r>
              <a:rPr lang="ko-KR" altLang="en-US" sz="5400" b="1" dirty="0">
                <a:solidFill>
                  <a:srgbClr val="FF0000"/>
                </a:solidFill>
                <a:latin typeface="+mn-ea"/>
              </a:rPr>
              <a:t>가재요</a:t>
            </a:r>
            <a:r>
              <a:rPr lang="en-US" altLang="ko-KR" sz="3600" b="1" dirty="0">
                <a:latin typeface="+mn-ea"/>
              </a:rPr>
              <a:t>.</a:t>
            </a:r>
            <a:endParaRPr lang="en-US" sz="32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7C3E4A-EC53-47FF-A7B5-A163723A6344}"/>
              </a:ext>
            </a:extLst>
          </p:cNvPr>
          <p:cNvSpPr txBox="1"/>
          <p:nvPr/>
        </p:nvSpPr>
        <p:spPr>
          <a:xfrm>
            <a:off x="515467" y="1932013"/>
            <a:ext cx="8966143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학생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“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수업 끝나고 우리집에 와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.”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라고 했어요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C69E5B-C4B5-442F-A739-037A619F7408}"/>
              </a:ext>
            </a:extLst>
          </p:cNvPr>
          <p:cNvSpPr txBox="1"/>
          <p:nvPr/>
        </p:nvSpPr>
        <p:spPr>
          <a:xfrm>
            <a:off x="515467" y="2574328"/>
            <a:ext cx="850207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아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집에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오래요</a:t>
            </a:r>
            <a:r>
              <a:rPr lang="en-US" altLang="ko-KR" sz="3000" dirty="0">
                <a:latin typeface="+mn-ea"/>
              </a:rPr>
              <a:t>? </a:t>
            </a:r>
            <a:r>
              <a:rPr lang="ko-KR" altLang="en-US" sz="3000" dirty="0">
                <a:latin typeface="+mn-ea"/>
              </a:rPr>
              <a:t>친구 집에서 뭐 해요</a:t>
            </a:r>
            <a:r>
              <a:rPr lang="en-US" altLang="ko-KR" sz="3000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0B26DA4-15DB-4E54-AD29-BA1565B70C65}"/>
              </a:ext>
            </a:extLst>
          </p:cNvPr>
          <p:cNvGrpSpPr/>
          <p:nvPr/>
        </p:nvGrpSpPr>
        <p:grpSpPr>
          <a:xfrm>
            <a:off x="9188716" y="412938"/>
            <a:ext cx="2773831" cy="3151072"/>
            <a:chOff x="8740143" y="21739"/>
            <a:chExt cx="2773831" cy="3151072"/>
          </a:xfrm>
        </p:grpSpPr>
        <p:pic>
          <p:nvPicPr>
            <p:cNvPr id="1026" name="Picture 2" descr="Free Teacher Speaking Cliparts, Download Free Clip Art, Free Clip ...">
              <a:extLst>
                <a:ext uri="{FF2B5EF4-FFF2-40B4-BE49-F238E27FC236}">
                  <a16:creationId xmlns:a16="http://schemas.microsoft.com/office/drawing/2014/main" id="{4EE8EC8A-787F-406F-A2C2-10DBC50CC3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40143" y="21739"/>
              <a:ext cx="2773831" cy="3151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7D61E26-FDE7-4890-8E1D-75DBB36FF810}"/>
                </a:ext>
              </a:extLst>
            </p:cNvPr>
            <p:cNvSpPr txBox="1"/>
            <p:nvPr/>
          </p:nvSpPr>
          <p:spPr>
            <a:xfrm rot="4222828">
              <a:off x="9981076" y="1415440"/>
              <a:ext cx="25608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©clipart-library.com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56F9E572-485B-4FFE-A187-DC06DFA03FAC}"/>
              </a:ext>
            </a:extLst>
          </p:cNvPr>
          <p:cNvSpPr txBox="1"/>
          <p:nvPr/>
        </p:nvSpPr>
        <p:spPr>
          <a:xfrm>
            <a:off x="515468" y="3266684"/>
            <a:ext cx="1167653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학생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오늘이 생일이라서 생일 파티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한대요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  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3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7E5E4E-58F7-4FD2-84AB-4B1888741195}"/>
              </a:ext>
            </a:extLst>
          </p:cNvPr>
          <p:cNvSpPr txBox="1"/>
          <p:nvPr/>
        </p:nvSpPr>
        <p:spPr>
          <a:xfrm>
            <a:off x="-1" y="937386"/>
            <a:ext cx="12191999" cy="1216759"/>
          </a:xfrm>
          <a:prstGeom prst="wave">
            <a:avLst>
              <a:gd name="adj1" fmla="val 8027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is used to convey someone else’s speech. Each sentence type uses</a:t>
            </a:r>
          </a:p>
          <a:p>
            <a:r>
              <a:rPr lang="en-US" sz="2400" dirty="0"/>
              <a:t>  different form. They are attached to a verb or adjective.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CA968C-C48A-4307-9C89-6AB8CA237303}"/>
              </a:ext>
            </a:extLst>
          </p:cNvPr>
          <p:cNvSpPr txBox="1"/>
          <p:nvPr/>
        </p:nvSpPr>
        <p:spPr>
          <a:xfrm>
            <a:off x="327134" y="2329823"/>
            <a:ext cx="12207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인터넷을 통해 정보를 얻는 사람이 </a:t>
            </a:r>
            <a:r>
              <a:rPr lang="ko-KR" altLang="en-US" sz="3600" b="1" dirty="0">
                <a:solidFill>
                  <a:srgbClr val="FF0000"/>
                </a:solidFill>
              </a:rPr>
              <a:t>많대요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31651E-0563-4D30-BC2A-657D4B2646AF}"/>
              </a:ext>
            </a:extLst>
          </p:cNvPr>
          <p:cNvSpPr txBox="1"/>
          <p:nvPr/>
        </p:nvSpPr>
        <p:spPr>
          <a:xfrm>
            <a:off x="327134" y="3500922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공부를 싫어하는 저희 아이가 도서관에 </a:t>
            </a:r>
            <a:r>
              <a:rPr lang="ko-KR" altLang="en-US" sz="3600" b="1" dirty="0">
                <a:solidFill>
                  <a:srgbClr val="FF0000"/>
                </a:solidFill>
              </a:rPr>
              <a:t>가재요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9E206-B6F2-482E-BBD2-2AC5FA177B74}"/>
              </a:ext>
            </a:extLst>
          </p:cNvPr>
          <p:cNvSpPr txBox="1"/>
          <p:nvPr/>
        </p:nvSpPr>
        <p:spPr>
          <a:xfrm>
            <a:off x="327134" y="4672022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조쉬가 수빈이는 지금 어디 </a:t>
            </a:r>
            <a:r>
              <a:rPr lang="ko-KR" altLang="en-US" sz="3600" b="1" dirty="0">
                <a:solidFill>
                  <a:srgbClr val="FF0000"/>
                </a:solidFill>
              </a:rPr>
              <a:t>있냬요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663D8C-F1BA-4EB1-9AFE-CCAE696EEDF2}"/>
              </a:ext>
            </a:extLst>
          </p:cNvPr>
          <p:cNvSpPr/>
          <p:nvPr/>
        </p:nvSpPr>
        <p:spPr>
          <a:xfrm>
            <a:off x="9245600" y="0"/>
            <a:ext cx="3034337" cy="117935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46FD6DD-AAAB-4F4F-9D85-39BF660BEC83}"/>
              </a:ext>
            </a:extLst>
          </p:cNvPr>
          <p:cNvSpPr/>
          <p:nvPr/>
        </p:nvSpPr>
        <p:spPr>
          <a:xfrm>
            <a:off x="6111765" y="5616482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113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1</a:t>
            </a:r>
            <a:endParaRPr lang="en-US" sz="32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4934DCF-7469-48D4-A463-4F153E33AFC2}"/>
              </a:ext>
            </a:extLst>
          </p:cNvPr>
          <p:cNvSpPr/>
          <p:nvPr/>
        </p:nvSpPr>
        <p:spPr>
          <a:xfrm>
            <a:off x="494193" y="257469"/>
            <a:ext cx="7761034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</a:t>
            </a:r>
            <a:r>
              <a:rPr lang="ko-KR" altLang="en-US" sz="3200" dirty="0">
                <a:latin typeface="+mn-ea"/>
              </a:rPr>
              <a:t>대요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냬요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래요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재요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568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443D47E-D6B4-4F3C-A9FA-4FB67D7599B2}"/>
              </a:ext>
            </a:extLst>
          </p:cNvPr>
          <p:cNvSpPr/>
          <p:nvPr/>
        </p:nvSpPr>
        <p:spPr>
          <a:xfrm>
            <a:off x="603158" y="296271"/>
            <a:ext cx="106947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</a:t>
            </a:r>
            <a:r>
              <a:rPr lang="ko-KR" altLang="en-US" sz="3200" dirty="0">
                <a:latin typeface="+mn-ea"/>
              </a:rPr>
              <a:t>대요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냬요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래요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재요 </a:t>
            </a:r>
            <a:r>
              <a:rPr lang="en-US" altLang="ko-KR" sz="3200" dirty="0">
                <a:latin typeface="+mn-ea"/>
              </a:rPr>
              <a:t>: </a:t>
            </a:r>
            <a:r>
              <a:rPr lang="en-US" altLang="ko-KR" sz="2800" dirty="0">
                <a:latin typeface="+mn-ea"/>
              </a:rPr>
              <a:t>Conjugation Rules</a:t>
            </a:r>
            <a:r>
              <a:rPr lang="ko-KR" altLang="en-US" sz="2800" dirty="0">
                <a:latin typeface="+mn-ea"/>
              </a:rPr>
              <a:t> 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6387B99F-E1D0-4412-BB18-97E6554A35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996784"/>
              </p:ext>
            </p:extLst>
          </p:nvPr>
        </p:nvGraphicFramePr>
        <p:xfrm>
          <a:off x="0" y="1424247"/>
          <a:ext cx="12192000" cy="3017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3760">
                  <a:extLst>
                    <a:ext uri="{9D8B030D-6E8A-4147-A177-3AD203B41FA5}">
                      <a16:colId xmlns:a16="http://schemas.microsoft.com/office/drawing/2014/main" val="3223865110"/>
                    </a:ext>
                  </a:extLst>
                </a:gridCol>
                <a:gridCol w="1798320">
                  <a:extLst>
                    <a:ext uri="{9D8B030D-6E8A-4147-A177-3AD203B41FA5}">
                      <a16:colId xmlns:a16="http://schemas.microsoft.com/office/drawing/2014/main" val="2055786803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2171594464"/>
                    </a:ext>
                  </a:extLst>
                </a:gridCol>
                <a:gridCol w="4663440">
                  <a:extLst>
                    <a:ext uri="{9D8B030D-6E8A-4147-A177-3AD203B41FA5}">
                      <a16:colId xmlns:a16="http://schemas.microsoft.com/office/drawing/2014/main" val="2362557444"/>
                    </a:ext>
                  </a:extLst>
                </a:gridCol>
                <a:gridCol w="2936240">
                  <a:extLst>
                    <a:ext uri="{9D8B030D-6E8A-4147-A177-3AD203B41FA5}">
                      <a16:colId xmlns:a16="http://schemas.microsoft.com/office/drawing/2014/main" val="1566497184"/>
                    </a:ext>
                  </a:extLst>
                </a:gridCol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평서문</a:t>
                      </a:r>
                      <a:endParaRPr lang="en-US" sz="36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동사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O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/>
                        <a:t>+ -</a:t>
                      </a:r>
                      <a:r>
                        <a:rPr lang="ko-KR" altLang="en-US" sz="3600" dirty="0"/>
                        <a:t>는대요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/>
                        <a:t>읽는대요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184643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X</a:t>
                      </a:r>
                    </a:p>
                    <a:p>
                      <a:pPr algn="ctr"/>
                      <a:r>
                        <a:rPr lang="ko-KR" altLang="en-US" sz="3600" dirty="0"/>
                        <a:t>ㄹ 받침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/>
                        <a:t>+ -</a:t>
                      </a:r>
                      <a:r>
                        <a:rPr lang="ko-KR" altLang="en-US" sz="3600" dirty="0"/>
                        <a:t>ㄴ대요</a:t>
                      </a:r>
                      <a:endParaRPr lang="en-US" altLang="ko-KR" sz="3600" dirty="0"/>
                    </a:p>
                    <a:p>
                      <a:pPr algn="l"/>
                      <a:r>
                        <a:rPr lang="en-US" sz="3200" dirty="0"/>
                        <a:t>(verb stem </a:t>
                      </a:r>
                      <a:r>
                        <a:rPr lang="ko-KR" altLang="en-US" sz="3200" dirty="0"/>
                        <a:t>ㄹ </a:t>
                      </a:r>
                      <a:r>
                        <a:rPr lang="en-US" altLang="ko-KR" sz="3200" dirty="0"/>
                        <a:t>dropping)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/>
                        <a:t>쓴대요</a:t>
                      </a:r>
                      <a:endParaRPr lang="en-US" altLang="ko-KR" sz="3600" dirty="0"/>
                    </a:p>
                    <a:p>
                      <a:pPr algn="l"/>
                      <a:r>
                        <a:rPr lang="ko-KR" altLang="en-US" sz="3600" dirty="0"/>
                        <a:t>만든대요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18478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형용사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O</a:t>
                      </a:r>
                    </a:p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X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/>
                        <a:t>+ -</a:t>
                      </a:r>
                      <a:r>
                        <a:rPr lang="ko-KR" altLang="en-US" sz="3600" dirty="0"/>
                        <a:t>대요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/>
                        <a:t>작대요</a:t>
                      </a:r>
                      <a:endParaRPr lang="en-US" altLang="ko-KR" sz="3600" dirty="0"/>
                    </a:p>
                    <a:p>
                      <a:pPr algn="l"/>
                      <a:r>
                        <a:rPr lang="ko-KR" altLang="en-US" sz="3600" dirty="0"/>
                        <a:t>크대요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91369003"/>
                  </a:ext>
                </a:extLst>
              </a:tr>
            </a:tbl>
          </a:graphicData>
        </a:graphic>
      </p:graphicFrame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1D136AA5-CFFE-4059-8B87-803548F5305F}"/>
              </a:ext>
            </a:extLst>
          </p:cNvPr>
          <p:cNvSpPr/>
          <p:nvPr/>
        </p:nvSpPr>
        <p:spPr>
          <a:xfrm>
            <a:off x="603158" y="4281877"/>
            <a:ext cx="5574122" cy="1645920"/>
          </a:xfrm>
          <a:prstGeom prst="wedgeEllipseCallout">
            <a:avLst>
              <a:gd name="adj1" fmla="val -52550"/>
              <a:gd name="adj2" fmla="val -7392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Declarative</a:t>
            </a:r>
            <a:r>
              <a:rPr lang="ko-KR" altLang="en-US" sz="2800" b="1" dirty="0"/>
              <a:t> </a:t>
            </a:r>
            <a:r>
              <a:rPr lang="en-US" altLang="ko-KR" sz="2800" b="1" dirty="0"/>
              <a:t>Sentence = Statement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33716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443D47E-D6B4-4F3C-A9FA-4FB67D7599B2}"/>
              </a:ext>
            </a:extLst>
          </p:cNvPr>
          <p:cNvSpPr/>
          <p:nvPr/>
        </p:nvSpPr>
        <p:spPr>
          <a:xfrm>
            <a:off x="603158" y="296271"/>
            <a:ext cx="106947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</a:t>
            </a:r>
            <a:r>
              <a:rPr lang="ko-KR" altLang="en-US" sz="3200" dirty="0">
                <a:latin typeface="+mn-ea"/>
              </a:rPr>
              <a:t>대요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냬요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래요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재요 </a:t>
            </a:r>
            <a:r>
              <a:rPr lang="en-US" altLang="ko-KR" sz="3200" dirty="0">
                <a:latin typeface="+mn-ea"/>
              </a:rPr>
              <a:t>: </a:t>
            </a:r>
            <a:r>
              <a:rPr lang="en-US" altLang="ko-KR" sz="2800" dirty="0">
                <a:latin typeface="+mn-ea"/>
              </a:rPr>
              <a:t>Conjugation Rules</a:t>
            </a:r>
            <a:r>
              <a:rPr lang="ko-KR" altLang="en-US" sz="2800" dirty="0">
                <a:latin typeface="+mn-ea"/>
              </a:rPr>
              <a:t> 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6387B99F-E1D0-4412-BB18-97E6554A35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4972776"/>
              </p:ext>
            </p:extLst>
          </p:nvPr>
        </p:nvGraphicFramePr>
        <p:xfrm>
          <a:off x="0" y="1367666"/>
          <a:ext cx="12192000" cy="3505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3760">
                  <a:extLst>
                    <a:ext uri="{9D8B030D-6E8A-4147-A177-3AD203B41FA5}">
                      <a16:colId xmlns:a16="http://schemas.microsoft.com/office/drawing/2014/main" val="3223865110"/>
                    </a:ext>
                  </a:extLst>
                </a:gridCol>
                <a:gridCol w="1798320">
                  <a:extLst>
                    <a:ext uri="{9D8B030D-6E8A-4147-A177-3AD203B41FA5}">
                      <a16:colId xmlns:a16="http://schemas.microsoft.com/office/drawing/2014/main" val="2055786803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2171594464"/>
                    </a:ext>
                  </a:extLst>
                </a:gridCol>
                <a:gridCol w="4663440">
                  <a:extLst>
                    <a:ext uri="{9D8B030D-6E8A-4147-A177-3AD203B41FA5}">
                      <a16:colId xmlns:a16="http://schemas.microsoft.com/office/drawing/2014/main" val="2362557444"/>
                    </a:ext>
                  </a:extLst>
                </a:gridCol>
                <a:gridCol w="2936240">
                  <a:extLst>
                    <a:ext uri="{9D8B030D-6E8A-4147-A177-3AD203B41FA5}">
                      <a16:colId xmlns:a16="http://schemas.microsoft.com/office/drawing/2014/main" val="1566497184"/>
                    </a:ext>
                  </a:extLst>
                </a:gridCol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의문문</a:t>
                      </a:r>
                      <a:endParaRPr lang="en-US" sz="36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동사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O</a:t>
                      </a:r>
                    </a:p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X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/>
                        <a:t>+ -</a:t>
                      </a:r>
                      <a:r>
                        <a:rPr lang="ko-KR" altLang="en-US" sz="3600" dirty="0"/>
                        <a:t>냬요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/>
                        <a:t>읽냬요</a:t>
                      </a:r>
                      <a:endParaRPr lang="en-US" altLang="ko-KR" sz="3600" dirty="0"/>
                    </a:p>
                    <a:p>
                      <a:pPr algn="l"/>
                      <a:r>
                        <a:rPr lang="ko-KR" altLang="en-US" sz="3600" dirty="0"/>
                        <a:t>쓰냬요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184643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ㄹ 받침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/>
                        <a:t>+ -</a:t>
                      </a:r>
                      <a:r>
                        <a:rPr lang="ko-KR" altLang="en-US" sz="3600" dirty="0"/>
                        <a:t>냬요</a:t>
                      </a:r>
                      <a:endParaRPr lang="en-US" altLang="ko-KR" sz="3600" dirty="0"/>
                    </a:p>
                    <a:p>
                      <a:pPr algn="l"/>
                      <a:r>
                        <a:rPr lang="en-US" sz="3200" dirty="0"/>
                        <a:t>(verb stem </a:t>
                      </a:r>
                      <a:r>
                        <a:rPr lang="ko-KR" altLang="en-US" sz="3200" dirty="0"/>
                        <a:t>ㄹ </a:t>
                      </a:r>
                      <a:r>
                        <a:rPr lang="en-US" altLang="ko-KR" sz="3200" dirty="0"/>
                        <a:t>dropping)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/>
                        <a:t>만드냬요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18478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형용사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O</a:t>
                      </a:r>
                    </a:p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X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/>
                        <a:t>+ -</a:t>
                      </a:r>
                      <a:r>
                        <a:rPr lang="ko-KR" altLang="en-US" sz="3600" dirty="0"/>
                        <a:t>냬요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/>
                        <a:t>작냬요</a:t>
                      </a:r>
                      <a:endParaRPr lang="en-US" altLang="ko-KR" sz="3600" dirty="0"/>
                    </a:p>
                    <a:p>
                      <a:pPr algn="l"/>
                      <a:r>
                        <a:rPr lang="ko-KR" altLang="en-US" sz="3600" dirty="0"/>
                        <a:t>크냬요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91369003"/>
                  </a:ext>
                </a:extLst>
              </a:tr>
            </a:tbl>
          </a:graphicData>
        </a:graphic>
      </p:graphicFrame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1D136AA5-CFFE-4059-8B87-803548F5305F}"/>
              </a:ext>
            </a:extLst>
          </p:cNvPr>
          <p:cNvSpPr/>
          <p:nvPr/>
        </p:nvSpPr>
        <p:spPr>
          <a:xfrm>
            <a:off x="521878" y="4872866"/>
            <a:ext cx="5797642" cy="1310077"/>
          </a:xfrm>
          <a:prstGeom prst="wedgeEllipseCallout">
            <a:avLst>
              <a:gd name="adj1" fmla="val -49081"/>
              <a:gd name="adj2" fmla="val -8492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Interrogative</a:t>
            </a:r>
            <a:r>
              <a:rPr lang="ko-KR" altLang="en-US" sz="2800" b="1" dirty="0"/>
              <a:t> </a:t>
            </a:r>
            <a:r>
              <a:rPr lang="en-US" altLang="ko-KR" sz="2800" b="1" dirty="0"/>
              <a:t>Sentence = Question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9688283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443D47E-D6B4-4F3C-A9FA-4FB67D7599B2}"/>
              </a:ext>
            </a:extLst>
          </p:cNvPr>
          <p:cNvSpPr/>
          <p:nvPr/>
        </p:nvSpPr>
        <p:spPr>
          <a:xfrm>
            <a:off x="603158" y="296271"/>
            <a:ext cx="106947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</a:t>
            </a:r>
            <a:r>
              <a:rPr lang="ko-KR" altLang="en-US" sz="3200" dirty="0">
                <a:latin typeface="+mn-ea"/>
              </a:rPr>
              <a:t>대요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냬요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래요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재요 </a:t>
            </a:r>
            <a:r>
              <a:rPr lang="en-US" altLang="ko-KR" sz="3200" dirty="0">
                <a:latin typeface="+mn-ea"/>
              </a:rPr>
              <a:t>: </a:t>
            </a:r>
            <a:r>
              <a:rPr lang="en-US" altLang="ko-KR" sz="2800" dirty="0">
                <a:latin typeface="+mn-ea"/>
              </a:rPr>
              <a:t>Conjugation Rules</a:t>
            </a:r>
            <a:r>
              <a:rPr lang="ko-KR" altLang="en-US" sz="2800" dirty="0">
                <a:latin typeface="+mn-ea"/>
              </a:rPr>
              <a:t> 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6387B99F-E1D0-4412-BB18-97E6554A35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39450"/>
              </p:ext>
            </p:extLst>
          </p:nvPr>
        </p:nvGraphicFramePr>
        <p:xfrm>
          <a:off x="0" y="1300500"/>
          <a:ext cx="12192000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3760">
                  <a:extLst>
                    <a:ext uri="{9D8B030D-6E8A-4147-A177-3AD203B41FA5}">
                      <a16:colId xmlns:a16="http://schemas.microsoft.com/office/drawing/2014/main" val="3223865110"/>
                    </a:ext>
                  </a:extLst>
                </a:gridCol>
                <a:gridCol w="1798320">
                  <a:extLst>
                    <a:ext uri="{9D8B030D-6E8A-4147-A177-3AD203B41FA5}">
                      <a16:colId xmlns:a16="http://schemas.microsoft.com/office/drawing/2014/main" val="2055786803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2171594464"/>
                    </a:ext>
                  </a:extLst>
                </a:gridCol>
                <a:gridCol w="4663440">
                  <a:extLst>
                    <a:ext uri="{9D8B030D-6E8A-4147-A177-3AD203B41FA5}">
                      <a16:colId xmlns:a16="http://schemas.microsoft.com/office/drawing/2014/main" val="2362557444"/>
                    </a:ext>
                  </a:extLst>
                </a:gridCol>
                <a:gridCol w="2936240">
                  <a:extLst>
                    <a:ext uri="{9D8B030D-6E8A-4147-A177-3AD203B41FA5}">
                      <a16:colId xmlns:a16="http://schemas.microsoft.com/office/drawing/2014/main" val="1566497184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명령문</a:t>
                      </a:r>
                      <a:endParaRPr lang="en-US" sz="36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동사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O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/>
                        <a:t>+ -</a:t>
                      </a:r>
                      <a:r>
                        <a:rPr lang="ko-KR" altLang="en-US" sz="3600" dirty="0"/>
                        <a:t>으래요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/>
                        <a:t>읽으래요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1846430"/>
                  </a:ext>
                </a:extLst>
              </a:tr>
              <a:tr h="741680">
                <a:tc vMerge="1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X</a:t>
                      </a:r>
                    </a:p>
                    <a:p>
                      <a:pPr algn="ctr"/>
                      <a:r>
                        <a:rPr lang="ko-KR" altLang="en-US" sz="3600" dirty="0"/>
                        <a:t>ㄹ 받침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/>
                        <a:t>+ -</a:t>
                      </a:r>
                      <a:r>
                        <a:rPr lang="ko-KR" altLang="en-US" sz="3600" dirty="0"/>
                        <a:t>래요</a:t>
                      </a:r>
                      <a:endParaRPr lang="en-US" altLang="ko-KR" sz="3600" dirty="0"/>
                    </a:p>
                    <a:p>
                      <a:pPr algn="l"/>
                      <a:r>
                        <a:rPr lang="en-US" sz="3200" dirty="0"/>
                        <a:t>(verb stem </a:t>
                      </a:r>
                      <a:r>
                        <a:rPr lang="ko-KR" altLang="en-US" sz="3200" dirty="0"/>
                        <a:t>ㄹ </a:t>
                      </a:r>
                      <a:r>
                        <a:rPr lang="en-US" altLang="ko-KR" sz="3200" dirty="0"/>
                        <a:t>dropping)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/>
                        <a:t>쓰래요</a:t>
                      </a:r>
                      <a:endParaRPr lang="en-US" altLang="ko-KR" sz="3600" dirty="0"/>
                    </a:p>
                    <a:p>
                      <a:pPr algn="l"/>
                      <a:r>
                        <a:rPr lang="ko-KR" altLang="en-US" sz="3600" dirty="0"/>
                        <a:t>만들래요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184784"/>
                  </a:ext>
                </a:extLst>
              </a:tr>
            </a:tbl>
          </a:graphicData>
        </a:graphic>
      </p:graphicFrame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1D136AA5-CFFE-4059-8B87-803548F5305F}"/>
              </a:ext>
            </a:extLst>
          </p:cNvPr>
          <p:cNvSpPr/>
          <p:nvPr/>
        </p:nvSpPr>
        <p:spPr>
          <a:xfrm>
            <a:off x="603158" y="3129300"/>
            <a:ext cx="5249002" cy="1605260"/>
          </a:xfrm>
          <a:prstGeom prst="wedgeEllipseCallout">
            <a:avLst>
              <a:gd name="adj1" fmla="val -48305"/>
              <a:gd name="adj2" fmla="val -6625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Imperative Sentence = Command</a:t>
            </a:r>
          </a:p>
        </p:txBody>
      </p:sp>
    </p:spTree>
    <p:extLst>
      <p:ext uri="{BB962C8B-B14F-4D97-AF65-F5344CB8AC3E}">
        <p14:creationId xmlns:p14="http://schemas.microsoft.com/office/powerpoint/2010/main" val="1091185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443D47E-D6B4-4F3C-A9FA-4FB67D7599B2}"/>
              </a:ext>
            </a:extLst>
          </p:cNvPr>
          <p:cNvSpPr/>
          <p:nvPr/>
        </p:nvSpPr>
        <p:spPr>
          <a:xfrm>
            <a:off x="603158" y="296271"/>
            <a:ext cx="106947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</a:t>
            </a:r>
            <a:r>
              <a:rPr lang="ko-KR" altLang="en-US" sz="3200" dirty="0">
                <a:latin typeface="+mn-ea"/>
              </a:rPr>
              <a:t>대요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냬요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래요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재요 </a:t>
            </a:r>
            <a:r>
              <a:rPr lang="en-US" altLang="ko-KR" sz="3200" dirty="0">
                <a:latin typeface="+mn-ea"/>
              </a:rPr>
              <a:t>: </a:t>
            </a:r>
            <a:r>
              <a:rPr lang="en-US" altLang="ko-KR" sz="2800" dirty="0">
                <a:latin typeface="+mn-ea"/>
              </a:rPr>
              <a:t>Conjugation Rules</a:t>
            </a:r>
            <a:r>
              <a:rPr lang="ko-KR" altLang="en-US" sz="2800" dirty="0">
                <a:latin typeface="+mn-ea"/>
              </a:rPr>
              <a:t> 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6387B99F-E1D0-4412-BB18-97E6554A35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892637"/>
              </p:ext>
            </p:extLst>
          </p:nvPr>
        </p:nvGraphicFramePr>
        <p:xfrm>
          <a:off x="0" y="1539803"/>
          <a:ext cx="12192000" cy="1737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3760">
                  <a:extLst>
                    <a:ext uri="{9D8B030D-6E8A-4147-A177-3AD203B41FA5}">
                      <a16:colId xmlns:a16="http://schemas.microsoft.com/office/drawing/2014/main" val="3223865110"/>
                    </a:ext>
                  </a:extLst>
                </a:gridCol>
                <a:gridCol w="1798320">
                  <a:extLst>
                    <a:ext uri="{9D8B030D-6E8A-4147-A177-3AD203B41FA5}">
                      <a16:colId xmlns:a16="http://schemas.microsoft.com/office/drawing/2014/main" val="2055786803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2171594464"/>
                    </a:ext>
                  </a:extLst>
                </a:gridCol>
                <a:gridCol w="4663440">
                  <a:extLst>
                    <a:ext uri="{9D8B030D-6E8A-4147-A177-3AD203B41FA5}">
                      <a16:colId xmlns:a16="http://schemas.microsoft.com/office/drawing/2014/main" val="2362557444"/>
                    </a:ext>
                  </a:extLst>
                </a:gridCol>
                <a:gridCol w="2936240">
                  <a:extLst>
                    <a:ext uri="{9D8B030D-6E8A-4147-A177-3AD203B41FA5}">
                      <a16:colId xmlns:a16="http://schemas.microsoft.com/office/drawing/2014/main" val="1566497184"/>
                    </a:ext>
                  </a:extLst>
                </a:gridCol>
              </a:tblGrid>
              <a:tr h="11125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청유문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동사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/>
                        <a:t>+ -</a:t>
                      </a:r>
                      <a:r>
                        <a:rPr lang="ko-KR" altLang="en-US" sz="3600" dirty="0"/>
                        <a:t>재요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/>
                        <a:t>읽재요</a:t>
                      </a:r>
                      <a:endParaRPr lang="en-US" altLang="ko-KR" sz="3600" dirty="0"/>
                    </a:p>
                    <a:p>
                      <a:pPr algn="l"/>
                      <a:r>
                        <a:rPr lang="ko-KR" altLang="en-US" sz="3600" dirty="0"/>
                        <a:t>쓰재요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1846430"/>
                  </a:ext>
                </a:extLst>
              </a:tr>
            </a:tbl>
          </a:graphicData>
        </a:graphic>
      </p:graphicFrame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1D136AA5-CFFE-4059-8B87-803548F5305F}"/>
              </a:ext>
            </a:extLst>
          </p:cNvPr>
          <p:cNvSpPr/>
          <p:nvPr/>
        </p:nvSpPr>
        <p:spPr>
          <a:xfrm>
            <a:off x="274113" y="3230889"/>
            <a:ext cx="5462362" cy="1499163"/>
          </a:xfrm>
          <a:prstGeom prst="wedgeEllipseCallout">
            <a:avLst>
              <a:gd name="adj1" fmla="val -47531"/>
              <a:gd name="adj2" fmla="val -7303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/>
              <a:t>Propositive</a:t>
            </a:r>
            <a:r>
              <a:rPr lang="en-US" sz="2800" b="1" dirty="0"/>
              <a:t> Sentence = Suggestion</a:t>
            </a:r>
          </a:p>
        </p:txBody>
      </p:sp>
    </p:spTree>
    <p:extLst>
      <p:ext uri="{BB962C8B-B14F-4D97-AF65-F5344CB8AC3E}">
        <p14:creationId xmlns:p14="http://schemas.microsoft.com/office/powerpoint/2010/main" val="28428052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0" y="4781024"/>
            <a:ext cx="12192000" cy="991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선생님이 이번 주에 연극 연습을 </a:t>
            </a:r>
            <a:r>
              <a:rPr lang="ko-KR" altLang="en-US" sz="5400" b="1" dirty="0">
                <a:solidFill>
                  <a:srgbClr val="FF0000"/>
                </a:solidFill>
                <a:latin typeface="+mn-ea"/>
              </a:rPr>
              <a:t>한댔어요</a:t>
            </a:r>
            <a:r>
              <a:rPr lang="en-US" altLang="ko-KR" sz="3600" b="1" dirty="0">
                <a:latin typeface="+mn-ea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5E3D67-10B5-47B5-8A4F-EB1FBCE669CD}"/>
              </a:ext>
            </a:extLst>
          </p:cNvPr>
          <p:cNvSpPr txBox="1"/>
          <p:nvPr/>
        </p:nvSpPr>
        <p:spPr>
          <a:xfrm>
            <a:off x="603156" y="1157059"/>
            <a:ext cx="10985685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여러분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제가 이번 주에 뭐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한댔어요</a:t>
            </a:r>
            <a:r>
              <a:rPr lang="en-US" altLang="ko-KR" sz="3000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09910A-5159-4410-9C7C-84A0066ABE45}"/>
              </a:ext>
            </a:extLst>
          </p:cNvPr>
          <p:cNvSpPr txBox="1"/>
          <p:nvPr/>
        </p:nvSpPr>
        <p:spPr>
          <a:xfrm>
            <a:off x="603156" y="1774414"/>
            <a:ext cx="850207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수빈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학기말 발표회 준비하자고 하셨어요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38F90C-D897-4B3D-980A-2B0DD914A69F}"/>
              </a:ext>
            </a:extLst>
          </p:cNvPr>
          <p:cNvSpPr txBox="1"/>
          <p:nvPr/>
        </p:nvSpPr>
        <p:spPr>
          <a:xfrm>
            <a:off x="603156" y="2391769"/>
            <a:ext cx="850207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제가 발표회 </a:t>
            </a:r>
            <a:r>
              <a:rPr lang="ko-KR" altLang="en-US" sz="3000" b="1" dirty="0" err="1">
                <a:solidFill>
                  <a:srgbClr val="FF0000"/>
                </a:solidFill>
                <a:latin typeface="+mn-ea"/>
              </a:rPr>
              <a:t>준비하쟀어요</a:t>
            </a:r>
            <a:r>
              <a:rPr lang="en-US" altLang="ko-KR" sz="3000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F67EE6-131F-4163-842B-25E61CF0E12A}"/>
              </a:ext>
            </a:extLst>
          </p:cNvPr>
          <p:cNvSpPr txBox="1"/>
          <p:nvPr/>
        </p:nvSpPr>
        <p:spPr>
          <a:xfrm>
            <a:off x="603156" y="3009124"/>
            <a:ext cx="9455243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조쉬</a:t>
            </a:r>
            <a:r>
              <a:rPr lang="en-US" altLang="ko-KR" sz="3000" dirty="0">
                <a:solidFill>
                  <a:srgbClr val="0070C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70C0"/>
                </a:solidFill>
                <a:latin typeface="+mn-ea"/>
              </a:rPr>
              <a:t>네</a:t>
            </a:r>
            <a:r>
              <a:rPr lang="en-US" altLang="ko-KR" sz="3000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3000" dirty="0">
                <a:solidFill>
                  <a:srgbClr val="0070C0"/>
                </a:solidFill>
                <a:latin typeface="+mn-ea"/>
              </a:rPr>
              <a:t>그래서 연극 대본 암기해 오라고 하셨어요</a:t>
            </a:r>
            <a:r>
              <a:rPr lang="en-US" altLang="ko-KR" sz="3000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738853-9669-4B5C-8F3B-F9E74C81F7BB}"/>
              </a:ext>
            </a:extLst>
          </p:cNvPr>
          <p:cNvSpPr txBox="1"/>
          <p:nvPr/>
        </p:nvSpPr>
        <p:spPr>
          <a:xfrm>
            <a:off x="599003" y="3626479"/>
            <a:ext cx="850207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아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그랬군요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암기 다 했어요</a:t>
            </a:r>
            <a:r>
              <a:rPr lang="en-US" altLang="ko-KR" sz="3000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745DA18-AE06-4D5C-9EB1-C84821E9DBAA}"/>
              </a:ext>
            </a:extLst>
          </p:cNvPr>
          <p:cNvCxnSpPr/>
          <p:nvPr/>
        </p:nvCxnSpPr>
        <p:spPr>
          <a:xfrm>
            <a:off x="4287520" y="2358165"/>
            <a:ext cx="34950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57DF7DE-1A07-4E78-8814-24FB9E046A3D}"/>
              </a:ext>
            </a:extLst>
          </p:cNvPr>
          <p:cNvCxnSpPr>
            <a:cxnSpLocks/>
          </p:cNvCxnSpPr>
          <p:nvPr/>
        </p:nvCxnSpPr>
        <p:spPr>
          <a:xfrm flipV="1">
            <a:off x="5330777" y="3549005"/>
            <a:ext cx="4118023" cy="3849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3419AB79-C4AF-4FC6-9C2C-84442727FBD0}"/>
              </a:ext>
            </a:extLst>
          </p:cNvPr>
          <p:cNvGrpSpPr/>
          <p:nvPr/>
        </p:nvGrpSpPr>
        <p:grpSpPr>
          <a:xfrm>
            <a:off x="8462315" y="969074"/>
            <a:ext cx="3192168" cy="2207771"/>
            <a:chOff x="8274756" y="962956"/>
            <a:chExt cx="3192168" cy="2207771"/>
          </a:xfrm>
        </p:grpSpPr>
        <p:pic>
          <p:nvPicPr>
            <p:cNvPr id="2052" name="Picture 4" descr="Drama Clipart Images, Stock Photos &amp; Vectors | Shutterstock">
              <a:extLst>
                <a:ext uri="{FF2B5EF4-FFF2-40B4-BE49-F238E27FC236}">
                  <a16:creationId xmlns:a16="http://schemas.microsoft.com/office/drawing/2014/main" id="{7E390775-905F-4845-A5E4-DC3E31DB46E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121"/>
            <a:stretch/>
          </p:blipFill>
          <p:spPr bwMode="auto">
            <a:xfrm>
              <a:off x="8274756" y="962956"/>
              <a:ext cx="3192168" cy="1975132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CBA4565-C404-42E2-B9C9-16D2C57A91E8}"/>
                </a:ext>
              </a:extLst>
            </p:cNvPr>
            <p:cNvSpPr txBox="1"/>
            <p:nvPr/>
          </p:nvSpPr>
          <p:spPr>
            <a:xfrm>
              <a:off x="9895840" y="2924506"/>
              <a:ext cx="157108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/>
                <a:t>©Shutterstock.com</a:t>
              </a: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3157" y="296271"/>
            <a:ext cx="10985683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</a:t>
            </a:r>
            <a:r>
              <a:rPr lang="ko-KR" altLang="en-US" sz="3200" dirty="0">
                <a:latin typeface="+mn-ea"/>
              </a:rPr>
              <a:t>댔어요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넀어요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랬어요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쟀어요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407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6B18E-43A7-43FF-B4D7-91EF23D74221}"/>
              </a:ext>
            </a:extLst>
          </p:cNvPr>
          <p:cNvSpPr txBox="1"/>
          <p:nvPr/>
        </p:nvSpPr>
        <p:spPr>
          <a:xfrm>
            <a:off x="0" y="965448"/>
            <a:ext cx="12207764" cy="1273016"/>
          </a:xfrm>
          <a:prstGeom prst="wave">
            <a:avLst>
              <a:gd name="adj1" fmla="val 8748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is used to convey what someone else said in the past. Each sentence</a:t>
            </a:r>
          </a:p>
          <a:p>
            <a:r>
              <a:rPr lang="en-US" sz="2400" dirty="0"/>
              <a:t>  type uses different form. They are attached to a verb or adjective.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48230-BCF0-476E-8712-29FF188ECA4A}"/>
              </a:ext>
            </a:extLst>
          </p:cNvPr>
          <p:cNvSpPr txBox="1"/>
          <p:nvPr/>
        </p:nvSpPr>
        <p:spPr>
          <a:xfrm>
            <a:off x="503781" y="2371312"/>
            <a:ext cx="12207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다음 주에 그 만화가의 새 웹툰이 </a:t>
            </a:r>
            <a:r>
              <a:rPr lang="ko-KR" altLang="en-US" sz="3600" b="1" dirty="0">
                <a:solidFill>
                  <a:srgbClr val="FF0000"/>
                </a:solidFill>
              </a:rPr>
              <a:t>나온댔어요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2382D-0152-4963-ADCB-E3888557943E}"/>
              </a:ext>
            </a:extLst>
          </p:cNvPr>
          <p:cNvSpPr txBox="1"/>
          <p:nvPr/>
        </p:nvSpPr>
        <p:spPr>
          <a:xfrm>
            <a:off x="527427" y="3328148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가족 간에 대화를 늘리고 싶으면 텔레비전 시청 시간을 </a:t>
            </a:r>
            <a:r>
              <a:rPr lang="ko-KR" altLang="en-US" sz="3600" b="1" dirty="0">
                <a:solidFill>
                  <a:srgbClr val="FF0000"/>
                </a:solidFill>
              </a:rPr>
              <a:t>줄이랬어요</a:t>
            </a:r>
            <a:r>
              <a:rPr lang="en-US" altLang="ko-KR" sz="3600" dirty="0"/>
              <a:t>.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9AB72-5BD9-4900-9D31-12BCAFA777FB}"/>
              </a:ext>
            </a:extLst>
          </p:cNvPr>
          <p:cNvSpPr txBox="1"/>
          <p:nvPr/>
        </p:nvSpPr>
        <p:spPr>
          <a:xfrm>
            <a:off x="503781" y="4838982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친구가 자기도 휴가라고 제주도에 같이 </a:t>
            </a:r>
            <a:r>
              <a:rPr lang="ko-KR" altLang="en-US" sz="3600" b="1" dirty="0">
                <a:solidFill>
                  <a:srgbClr val="FF0000"/>
                </a:solidFill>
              </a:rPr>
              <a:t>가쟀어요</a:t>
            </a:r>
            <a:r>
              <a:rPr lang="en-US" altLang="ko-KR" sz="3600" dirty="0"/>
              <a:t>.</a:t>
            </a:r>
            <a:endParaRPr lang="en-US" sz="36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4BE65EB-80BF-4704-B2FF-4DB0DBE98C9F}"/>
              </a:ext>
            </a:extLst>
          </p:cNvPr>
          <p:cNvSpPr/>
          <p:nvPr/>
        </p:nvSpPr>
        <p:spPr>
          <a:xfrm>
            <a:off x="5588000" y="5618161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113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D952D51-0C7C-4BFD-AD24-668B0DEB1246}"/>
              </a:ext>
            </a:extLst>
          </p:cNvPr>
          <p:cNvSpPr/>
          <p:nvPr/>
        </p:nvSpPr>
        <p:spPr>
          <a:xfrm>
            <a:off x="603157" y="296271"/>
            <a:ext cx="8764363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</a:t>
            </a:r>
            <a:r>
              <a:rPr lang="ko-KR" altLang="en-US" sz="3200" dirty="0">
                <a:latin typeface="+mn-ea"/>
              </a:rPr>
              <a:t>댔어요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넀어요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랬어요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쟀어요</a:t>
            </a:r>
            <a:endParaRPr lang="en-US" sz="3200" dirty="0">
              <a:latin typeface="+mn-ea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D3FB55-84D7-42F6-9753-11F0D5F72161}"/>
              </a:ext>
            </a:extLst>
          </p:cNvPr>
          <p:cNvSpPr/>
          <p:nvPr/>
        </p:nvSpPr>
        <p:spPr>
          <a:xfrm>
            <a:off x="9215120" y="-46552"/>
            <a:ext cx="2749642" cy="125984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54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12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443D47E-D6B4-4F3C-A9FA-4FB67D7599B2}"/>
              </a:ext>
            </a:extLst>
          </p:cNvPr>
          <p:cNvSpPr/>
          <p:nvPr/>
        </p:nvSpPr>
        <p:spPr>
          <a:xfrm>
            <a:off x="142240" y="296271"/>
            <a:ext cx="11897360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</a:t>
            </a:r>
            <a:r>
              <a:rPr lang="ko-KR" altLang="en-US" sz="3200" dirty="0">
                <a:latin typeface="+mn-ea"/>
              </a:rPr>
              <a:t>댔어요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넀어요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랬어요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쟀어요 </a:t>
            </a:r>
            <a:r>
              <a:rPr lang="en-US" altLang="ko-KR" sz="3200" dirty="0">
                <a:latin typeface="+mn-ea"/>
              </a:rPr>
              <a:t>: </a:t>
            </a:r>
            <a:r>
              <a:rPr lang="en-US" altLang="ko-KR" sz="2400" dirty="0">
                <a:latin typeface="+mn-ea"/>
              </a:rPr>
              <a:t>Conjugation Rules</a:t>
            </a:r>
            <a:r>
              <a:rPr lang="ko-KR" altLang="en-US" sz="2400" dirty="0">
                <a:latin typeface="+mn-ea"/>
              </a:rPr>
              <a:t> 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6387B99F-E1D0-4412-BB18-97E6554A35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634461"/>
              </p:ext>
            </p:extLst>
          </p:nvPr>
        </p:nvGraphicFramePr>
        <p:xfrm>
          <a:off x="0" y="1403465"/>
          <a:ext cx="12192000" cy="3017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3760">
                  <a:extLst>
                    <a:ext uri="{9D8B030D-6E8A-4147-A177-3AD203B41FA5}">
                      <a16:colId xmlns:a16="http://schemas.microsoft.com/office/drawing/2014/main" val="3223865110"/>
                    </a:ext>
                  </a:extLst>
                </a:gridCol>
                <a:gridCol w="1798320">
                  <a:extLst>
                    <a:ext uri="{9D8B030D-6E8A-4147-A177-3AD203B41FA5}">
                      <a16:colId xmlns:a16="http://schemas.microsoft.com/office/drawing/2014/main" val="2055786803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2171594464"/>
                    </a:ext>
                  </a:extLst>
                </a:gridCol>
                <a:gridCol w="4663440">
                  <a:extLst>
                    <a:ext uri="{9D8B030D-6E8A-4147-A177-3AD203B41FA5}">
                      <a16:colId xmlns:a16="http://schemas.microsoft.com/office/drawing/2014/main" val="2362557444"/>
                    </a:ext>
                  </a:extLst>
                </a:gridCol>
                <a:gridCol w="2936240">
                  <a:extLst>
                    <a:ext uri="{9D8B030D-6E8A-4147-A177-3AD203B41FA5}">
                      <a16:colId xmlns:a16="http://schemas.microsoft.com/office/drawing/2014/main" val="1566497184"/>
                    </a:ext>
                  </a:extLst>
                </a:gridCol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평서문</a:t>
                      </a:r>
                      <a:endParaRPr lang="en-US" sz="36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동사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O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/>
                        <a:t>+ -</a:t>
                      </a:r>
                      <a:r>
                        <a:rPr lang="ko-KR" altLang="en-US" sz="3600" dirty="0"/>
                        <a:t>는댔어요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/>
                        <a:t>읽는댔어요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184643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X</a:t>
                      </a:r>
                    </a:p>
                    <a:p>
                      <a:pPr algn="ctr"/>
                      <a:r>
                        <a:rPr lang="ko-KR" altLang="en-US" sz="3600" dirty="0"/>
                        <a:t>ㄹ 받침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/>
                        <a:t>+ -</a:t>
                      </a:r>
                      <a:r>
                        <a:rPr lang="ko-KR" altLang="en-US" sz="3600" dirty="0"/>
                        <a:t>ㄴ댔어요</a:t>
                      </a:r>
                      <a:endParaRPr lang="en-US" altLang="ko-KR" sz="3600" dirty="0"/>
                    </a:p>
                    <a:p>
                      <a:pPr algn="l"/>
                      <a:r>
                        <a:rPr lang="en-US" sz="3200" dirty="0"/>
                        <a:t>(verb stem </a:t>
                      </a:r>
                      <a:r>
                        <a:rPr lang="ko-KR" altLang="en-US" sz="3200" dirty="0"/>
                        <a:t>ㄹ </a:t>
                      </a:r>
                      <a:r>
                        <a:rPr lang="en-US" altLang="ko-KR" sz="3200" dirty="0"/>
                        <a:t>dropping)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/>
                        <a:t>쓴댔어요</a:t>
                      </a:r>
                      <a:endParaRPr lang="en-US" altLang="ko-KR" sz="3600" dirty="0"/>
                    </a:p>
                    <a:p>
                      <a:pPr algn="l"/>
                      <a:r>
                        <a:rPr lang="ko-KR" altLang="en-US" sz="3600" dirty="0"/>
                        <a:t>만든댔어요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18478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형용사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O</a:t>
                      </a:r>
                    </a:p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X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/>
                        <a:t>+ -</a:t>
                      </a:r>
                      <a:r>
                        <a:rPr lang="ko-KR" altLang="en-US" sz="3600" dirty="0"/>
                        <a:t>댔어요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/>
                        <a:t>작댔어요</a:t>
                      </a:r>
                      <a:endParaRPr lang="en-US" altLang="ko-KR" sz="3600" dirty="0"/>
                    </a:p>
                    <a:p>
                      <a:pPr algn="l"/>
                      <a:r>
                        <a:rPr lang="ko-KR" altLang="en-US" sz="3600" dirty="0"/>
                        <a:t>크댔어요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91369003"/>
                  </a:ext>
                </a:extLst>
              </a:tr>
            </a:tbl>
          </a:graphicData>
        </a:graphic>
      </p:graphicFrame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1D136AA5-CFFE-4059-8B87-803548F5305F}"/>
              </a:ext>
            </a:extLst>
          </p:cNvPr>
          <p:cNvSpPr/>
          <p:nvPr/>
        </p:nvSpPr>
        <p:spPr>
          <a:xfrm>
            <a:off x="603158" y="4281877"/>
            <a:ext cx="5574122" cy="1645920"/>
          </a:xfrm>
          <a:prstGeom prst="wedgeEllipseCallout">
            <a:avLst>
              <a:gd name="adj1" fmla="val -52550"/>
              <a:gd name="adj2" fmla="val -7392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Declarative</a:t>
            </a:r>
            <a:r>
              <a:rPr lang="ko-KR" altLang="en-US" sz="2800" b="1" dirty="0"/>
              <a:t> </a:t>
            </a:r>
            <a:r>
              <a:rPr lang="en-US" altLang="ko-KR" sz="2800" b="1" dirty="0"/>
              <a:t>Sentence = Statement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010479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7975600" y="1"/>
            <a:ext cx="4216400" cy="1087120"/>
          </a:xfrm>
          <a:prstGeom prst="rect">
            <a:avLst/>
          </a:prstGeom>
          <a:solidFill>
            <a:schemeClr val="accent6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Unit </a:t>
            </a:r>
            <a:r>
              <a:rPr lang="en-US" sz="7200" b="1" dirty="0"/>
              <a:t>12</a:t>
            </a:r>
            <a:endParaRPr lang="en-US" sz="48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698A4D-7181-4DD3-8C55-007F76BB00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8097520" cy="618502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CAF3646-63AE-4427-8937-B8C4FFC49FA0}"/>
              </a:ext>
            </a:extLst>
          </p:cNvPr>
          <p:cNvSpPr/>
          <p:nvPr/>
        </p:nvSpPr>
        <p:spPr>
          <a:xfrm>
            <a:off x="8403783" y="5446806"/>
            <a:ext cx="378821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https://quizlet.com/class/14390278/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FB4DDC-5D8A-43C3-8321-929C31B6A4CE}"/>
              </a:ext>
            </a:extLst>
          </p:cNvPr>
          <p:cNvSpPr txBox="1">
            <a:spLocks/>
          </p:cNvSpPr>
          <p:nvPr/>
        </p:nvSpPr>
        <p:spPr>
          <a:xfrm>
            <a:off x="8227421" y="1898714"/>
            <a:ext cx="3834679" cy="2387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5700" b="1" kern="0" dirty="0">
                <a:latin typeface="+mj-lt"/>
                <a:ea typeface="Malgun Gothic" panose="020B0503020000020004" pitchFamily="34" charset="-127"/>
              </a:rPr>
              <a:t>대중매체의 기능</a:t>
            </a:r>
            <a:endParaRPr lang="en-US" sz="5700" b="1" kern="0" dirty="0">
              <a:latin typeface="+mj-lt"/>
              <a:ea typeface="Malgun Gothic" panose="020B0503020000020004" pitchFamily="34" charset="-12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28E6E54-3A94-4791-8430-7408C9D36EE2}"/>
              </a:ext>
            </a:extLst>
          </p:cNvPr>
          <p:cNvSpPr/>
          <p:nvPr/>
        </p:nvSpPr>
        <p:spPr>
          <a:xfrm>
            <a:off x="7274410" y="5080000"/>
            <a:ext cx="1134140" cy="11029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단어 학습 링크</a:t>
            </a:r>
            <a:endParaRPr lang="en-US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5148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6387B99F-E1D0-4412-BB18-97E6554A35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0708287"/>
              </p:ext>
            </p:extLst>
          </p:nvPr>
        </p:nvGraphicFramePr>
        <p:xfrm>
          <a:off x="0" y="1262672"/>
          <a:ext cx="12192000" cy="3505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3760">
                  <a:extLst>
                    <a:ext uri="{9D8B030D-6E8A-4147-A177-3AD203B41FA5}">
                      <a16:colId xmlns:a16="http://schemas.microsoft.com/office/drawing/2014/main" val="3223865110"/>
                    </a:ext>
                  </a:extLst>
                </a:gridCol>
                <a:gridCol w="1798320">
                  <a:extLst>
                    <a:ext uri="{9D8B030D-6E8A-4147-A177-3AD203B41FA5}">
                      <a16:colId xmlns:a16="http://schemas.microsoft.com/office/drawing/2014/main" val="2055786803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2171594464"/>
                    </a:ext>
                  </a:extLst>
                </a:gridCol>
                <a:gridCol w="4663440">
                  <a:extLst>
                    <a:ext uri="{9D8B030D-6E8A-4147-A177-3AD203B41FA5}">
                      <a16:colId xmlns:a16="http://schemas.microsoft.com/office/drawing/2014/main" val="2362557444"/>
                    </a:ext>
                  </a:extLst>
                </a:gridCol>
                <a:gridCol w="2936240">
                  <a:extLst>
                    <a:ext uri="{9D8B030D-6E8A-4147-A177-3AD203B41FA5}">
                      <a16:colId xmlns:a16="http://schemas.microsoft.com/office/drawing/2014/main" val="1566497184"/>
                    </a:ext>
                  </a:extLst>
                </a:gridCol>
              </a:tblGrid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의문문</a:t>
                      </a:r>
                      <a:endParaRPr lang="en-US" sz="36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동사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O</a:t>
                      </a:r>
                    </a:p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X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/>
                        <a:t>+ -</a:t>
                      </a:r>
                      <a:r>
                        <a:rPr lang="ko-KR" altLang="en-US" sz="3600" dirty="0"/>
                        <a:t>넀어요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/>
                        <a:t>읽넀어요</a:t>
                      </a:r>
                      <a:endParaRPr lang="en-US" altLang="ko-KR" sz="3600" dirty="0"/>
                    </a:p>
                    <a:p>
                      <a:pPr algn="l"/>
                      <a:r>
                        <a:rPr lang="ko-KR" altLang="en-US" sz="3600" dirty="0"/>
                        <a:t>쓰넀어요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184643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ㄹ 받침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/>
                        <a:t>+ -</a:t>
                      </a:r>
                      <a:r>
                        <a:rPr lang="ko-KR" altLang="en-US" sz="3600" dirty="0"/>
                        <a:t>넀어요</a:t>
                      </a:r>
                      <a:endParaRPr lang="en-US" altLang="ko-KR" sz="3600" dirty="0"/>
                    </a:p>
                    <a:p>
                      <a:pPr algn="l"/>
                      <a:r>
                        <a:rPr lang="en-US" sz="3200" dirty="0"/>
                        <a:t>(verb stem </a:t>
                      </a:r>
                      <a:r>
                        <a:rPr lang="ko-KR" altLang="en-US" sz="3200" dirty="0"/>
                        <a:t>ㄹ </a:t>
                      </a:r>
                      <a:r>
                        <a:rPr lang="en-US" altLang="ko-KR" sz="3200" dirty="0"/>
                        <a:t>dropping)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/>
                        <a:t>만드넀어요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18478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형용사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O</a:t>
                      </a:r>
                    </a:p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X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/>
                        <a:t>+ -</a:t>
                      </a:r>
                      <a:r>
                        <a:rPr lang="ko-KR" altLang="en-US" sz="3600" dirty="0"/>
                        <a:t>넀어요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/>
                        <a:t>작넀어요</a:t>
                      </a:r>
                      <a:endParaRPr lang="en-US" altLang="ko-KR" sz="3600" dirty="0"/>
                    </a:p>
                    <a:p>
                      <a:pPr algn="l"/>
                      <a:r>
                        <a:rPr lang="ko-KR" altLang="en-US" sz="3600" dirty="0"/>
                        <a:t>크넀어요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91369003"/>
                  </a:ext>
                </a:extLst>
              </a:tr>
            </a:tbl>
          </a:graphicData>
        </a:graphic>
      </p:graphicFrame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1D136AA5-CFFE-4059-8B87-803548F5305F}"/>
              </a:ext>
            </a:extLst>
          </p:cNvPr>
          <p:cNvSpPr/>
          <p:nvPr/>
        </p:nvSpPr>
        <p:spPr>
          <a:xfrm>
            <a:off x="521878" y="4872866"/>
            <a:ext cx="5797642" cy="1310077"/>
          </a:xfrm>
          <a:prstGeom prst="wedgeEllipseCallout">
            <a:avLst>
              <a:gd name="adj1" fmla="val -49081"/>
              <a:gd name="adj2" fmla="val -8492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Interrogative</a:t>
            </a:r>
            <a:r>
              <a:rPr lang="ko-KR" altLang="en-US" sz="2800" b="1" dirty="0"/>
              <a:t> </a:t>
            </a:r>
            <a:r>
              <a:rPr lang="en-US" altLang="ko-KR" sz="2800" b="1" dirty="0"/>
              <a:t>Sentence = Question</a:t>
            </a:r>
            <a:endParaRPr lang="en-US" sz="2800" b="1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9BC3820-40AD-4F42-95DD-E44D611953C6}"/>
              </a:ext>
            </a:extLst>
          </p:cNvPr>
          <p:cNvSpPr/>
          <p:nvPr/>
        </p:nvSpPr>
        <p:spPr>
          <a:xfrm>
            <a:off x="142240" y="296271"/>
            <a:ext cx="11897360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</a:t>
            </a:r>
            <a:r>
              <a:rPr lang="ko-KR" altLang="en-US" sz="3200" dirty="0">
                <a:latin typeface="+mn-ea"/>
              </a:rPr>
              <a:t>댔어요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넀어요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랬어요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쟀어요 </a:t>
            </a:r>
            <a:r>
              <a:rPr lang="en-US" altLang="ko-KR" sz="3200" dirty="0">
                <a:latin typeface="+mn-ea"/>
              </a:rPr>
              <a:t>: </a:t>
            </a:r>
            <a:r>
              <a:rPr lang="en-US" altLang="ko-KR" sz="2400" dirty="0">
                <a:latin typeface="+mn-ea"/>
              </a:rPr>
              <a:t>Conjugation Rules</a:t>
            </a:r>
            <a:r>
              <a:rPr lang="ko-KR" altLang="en-US" sz="2400" dirty="0">
                <a:latin typeface="+mn-ea"/>
              </a:rPr>
              <a:t> 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911972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6387B99F-E1D0-4412-BB18-97E6554A35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5095101"/>
              </p:ext>
            </p:extLst>
          </p:nvPr>
        </p:nvGraphicFramePr>
        <p:xfrm>
          <a:off x="0" y="1300500"/>
          <a:ext cx="12192000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3760">
                  <a:extLst>
                    <a:ext uri="{9D8B030D-6E8A-4147-A177-3AD203B41FA5}">
                      <a16:colId xmlns:a16="http://schemas.microsoft.com/office/drawing/2014/main" val="3223865110"/>
                    </a:ext>
                  </a:extLst>
                </a:gridCol>
                <a:gridCol w="1798320">
                  <a:extLst>
                    <a:ext uri="{9D8B030D-6E8A-4147-A177-3AD203B41FA5}">
                      <a16:colId xmlns:a16="http://schemas.microsoft.com/office/drawing/2014/main" val="2055786803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2171594464"/>
                    </a:ext>
                  </a:extLst>
                </a:gridCol>
                <a:gridCol w="4663440">
                  <a:extLst>
                    <a:ext uri="{9D8B030D-6E8A-4147-A177-3AD203B41FA5}">
                      <a16:colId xmlns:a16="http://schemas.microsoft.com/office/drawing/2014/main" val="2362557444"/>
                    </a:ext>
                  </a:extLst>
                </a:gridCol>
                <a:gridCol w="2936240">
                  <a:extLst>
                    <a:ext uri="{9D8B030D-6E8A-4147-A177-3AD203B41FA5}">
                      <a16:colId xmlns:a16="http://schemas.microsoft.com/office/drawing/2014/main" val="1566497184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명령문</a:t>
                      </a:r>
                      <a:endParaRPr lang="en-US" sz="36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동사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O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/>
                        <a:t>+ -</a:t>
                      </a:r>
                      <a:r>
                        <a:rPr lang="ko-KR" altLang="en-US" sz="3600" dirty="0"/>
                        <a:t>으랬어요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/>
                        <a:t>읽으랬어요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1846430"/>
                  </a:ext>
                </a:extLst>
              </a:tr>
              <a:tr h="741680">
                <a:tc vMerge="1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X</a:t>
                      </a:r>
                    </a:p>
                    <a:p>
                      <a:pPr algn="ctr"/>
                      <a:r>
                        <a:rPr lang="ko-KR" altLang="en-US" sz="3600" dirty="0"/>
                        <a:t>ㄹ 받침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/>
                        <a:t>+ -</a:t>
                      </a:r>
                      <a:r>
                        <a:rPr lang="ko-KR" altLang="en-US" sz="3600" dirty="0" err="1"/>
                        <a:t>랬어요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/>
                        <a:t>쓰랬어요</a:t>
                      </a:r>
                      <a:endParaRPr lang="en-US" altLang="ko-KR" sz="3600" dirty="0"/>
                    </a:p>
                    <a:p>
                      <a:pPr algn="l"/>
                      <a:r>
                        <a:rPr lang="ko-KR" altLang="en-US" sz="3600" dirty="0"/>
                        <a:t>만들랬어요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184784"/>
                  </a:ext>
                </a:extLst>
              </a:tr>
            </a:tbl>
          </a:graphicData>
        </a:graphic>
      </p:graphicFrame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1D136AA5-CFFE-4059-8B87-803548F5305F}"/>
              </a:ext>
            </a:extLst>
          </p:cNvPr>
          <p:cNvSpPr/>
          <p:nvPr/>
        </p:nvSpPr>
        <p:spPr>
          <a:xfrm>
            <a:off x="603158" y="3129300"/>
            <a:ext cx="5249002" cy="1605260"/>
          </a:xfrm>
          <a:prstGeom prst="wedgeEllipseCallout">
            <a:avLst>
              <a:gd name="adj1" fmla="val -48305"/>
              <a:gd name="adj2" fmla="val -6625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Imperative Sentence = Command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8E4517A-7784-4010-9B4A-0F74BFA8C09C}"/>
              </a:ext>
            </a:extLst>
          </p:cNvPr>
          <p:cNvSpPr/>
          <p:nvPr/>
        </p:nvSpPr>
        <p:spPr>
          <a:xfrm>
            <a:off x="142240" y="296271"/>
            <a:ext cx="11897360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</a:t>
            </a:r>
            <a:r>
              <a:rPr lang="ko-KR" altLang="en-US" sz="3200" dirty="0">
                <a:latin typeface="+mn-ea"/>
              </a:rPr>
              <a:t>댔어요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넀어요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랬어요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쟀어요 </a:t>
            </a:r>
            <a:r>
              <a:rPr lang="en-US" altLang="ko-KR" sz="3200" dirty="0">
                <a:latin typeface="+mn-ea"/>
              </a:rPr>
              <a:t>: </a:t>
            </a:r>
            <a:r>
              <a:rPr lang="en-US" altLang="ko-KR" sz="2400" dirty="0">
                <a:latin typeface="+mn-ea"/>
              </a:rPr>
              <a:t>Conjugation Rules</a:t>
            </a:r>
            <a:r>
              <a:rPr lang="ko-KR" altLang="en-US" sz="2400" dirty="0">
                <a:latin typeface="+mn-ea"/>
              </a:rPr>
              <a:t> 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419823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6387B99F-E1D0-4412-BB18-97E6554A35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0865214"/>
              </p:ext>
            </p:extLst>
          </p:nvPr>
        </p:nvGraphicFramePr>
        <p:xfrm>
          <a:off x="0" y="1402080"/>
          <a:ext cx="12192000" cy="1737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3760">
                  <a:extLst>
                    <a:ext uri="{9D8B030D-6E8A-4147-A177-3AD203B41FA5}">
                      <a16:colId xmlns:a16="http://schemas.microsoft.com/office/drawing/2014/main" val="3223865110"/>
                    </a:ext>
                  </a:extLst>
                </a:gridCol>
                <a:gridCol w="1798320">
                  <a:extLst>
                    <a:ext uri="{9D8B030D-6E8A-4147-A177-3AD203B41FA5}">
                      <a16:colId xmlns:a16="http://schemas.microsoft.com/office/drawing/2014/main" val="2055786803"/>
                    </a:ext>
                  </a:extLst>
                </a:gridCol>
                <a:gridCol w="1920240">
                  <a:extLst>
                    <a:ext uri="{9D8B030D-6E8A-4147-A177-3AD203B41FA5}">
                      <a16:colId xmlns:a16="http://schemas.microsoft.com/office/drawing/2014/main" val="2171594464"/>
                    </a:ext>
                  </a:extLst>
                </a:gridCol>
                <a:gridCol w="4663440">
                  <a:extLst>
                    <a:ext uri="{9D8B030D-6E8A-4147-A177-3AD203B41FA5}">
                      <a16:colId xmlns:a16="http://schemas.microsoft.com/office/drawing/2014/main" val="2362557444"/>
                    </a:ext>
                  </a:extLst>
                </a:gridCol>
                <a:gridCol w="2936240">
                  <a:extLst>
                    <a:ext uri="{9D8B030D-6E8A-4147-A177-3AD203B41FA5}">
                      <a16:colId xmlns:a16="http://schemas.microsoft.com/office/drawing/2014/main" val="1566497184"/>
                    </a:ext>
                  </a:extLst>
                </a:gridCol>
              </a:tblGrid>
              <a:tr h="11125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청유문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동사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3600" dirty="0"/>
                        <a:t>+ -</a:t>
                      </a:r>
                      <a:r>
                        <a:rPr lang="ko-KR" altLang="en-US" sz="3600" dirty="0"/>
                        <a:t>쟀어요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600" dirty="0"/>
                        <a:t>읽쟀어요</a:t>
                      </a:r>
                      <a:endParaRPr lang="en-US" altLang="ko-KR" sz="3600" dirty="0"/>
                    </a:p>
                    <a:p>
                      <a:pPr algn="l"/>
                      <a:r>
                        <a:rPr lang="ko-KR" altLang="en-US" sz="3600" dirty="0"/>
                        <a:t>쓰쟀어요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1846430"/>
                  </a:ext>
                </a:extLst>
              </a:tr>
            </a:tbl>
          </a:graphicData>
        </a:graphic>
      </p:graphicFrame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1D136AA5-CFFE-4059-8B87-803548F5305F}"/>
              </a:ext>
            </a:extLst>
          </p:cNvPr>
          <p:cNvSpPr/>
          <p:nvPr/>
        </p:nvSpPr>
        <p:spPr>
          <a:xfrm>
            <a:off x="315676" y="3254604"/>
            <a:ext cx="5462362" cy="1499163"/>
          </a:xfrm>
          <a:prstGeom prst="wedgeEllipseCallout">
            <a:avLst>
              <a:gd name="adj1" fmla="val -47531"/>
              <a:gd name="adj2" fmla="val -7303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/>
              <a:t>Propositive</a:t>
            </a:r>
            <a:r>
              <a:rPr lang="en-US" sz="2800" b="1" dirty="0"/>
              <a:t> Sentence = Suggestion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047D890-5FED-4CC3-8B98-A9CA7A6775E5}"/>
              </a:ext>
            </a:extLst>
          </p:cNvPr>
          <p:cNvSpPr/>
          <p:nvPr/>
        </p:nvSpPr>
        <p:spPr>
          <a:xfrm>
            <a:off x="142240" y="296271"/>
            <a:ext cx="11897360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</a:t>
            </a:r>
            <a:r>
              <a:rPr lang="ko-KR" altLang="en-US" sz="3200" dirty="0">
                <a:latin typeface="+mn-ea"/>
              </a:rPr>
              <a:t>댔어요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넀어요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랬어요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쟀어요 </a:t>
            </a:r>
            <a:r>
              <a:rPr lang="en-US" altLang="ko-KR" sz="3200" dirty="0">
                <a:latin typeface="+mn-ea"/>
              </a:rPr>
              <a:t>: </a:t>
            </a:r>
            <a:r>
              <a:rPr lang="en-US" altLang="ko-KR" sz="2400" dirty="0">
                <a:latin typeface="+mn-ea"/>
              </a:rPr>
              <a:t>Conjugation Rules</a:t>
            </a:r>
            <a:r>
              <a:rPr lang="ko-KR" altLang="en-US" sz="2400" dirty="0">
                <a:latin typeface="+mn-ea"/>
              </a:rPr>
              <a:t> 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556200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듣기 활동 전 새 단어 확인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DD6C2C7A-98F7-4375-8ECA-8C40C8385D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401459"/>
              </p:ext>
            </p:extLst>
          </p:nvPr>
        </p:nvGraphicFramePr>
        <p:xfrm>
          <a:off x="-2" y="700291"/>
          <a:ext cx="12192002" cy="54120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1">
                  <a:extLst>
                    <a:ext uri="{9D8B030D-6E8A-4147-A177-3AD203B41FA5}">
                      <a16:colId xmlns:a16="http://schemas.microsoft.com/office/drawing/2014/main" val="4184187607"/>
                    </a:ext>
                  </a:extLst>
                </a:gridCol>
                <a:gridCol w="6096001">
                  <a:extLst>
                    <a:ext uri="{9D8B030D-6E8A-4147-A177-3AD203B41FA5}">
                      <a16:colId xmlns:a16="http://schemas.microsoft.com/office/drawing/2014/main" val="3150767179"/>
                    </a:ext>
                  </a:extLst>
                </a:gridCol>
              </a:tblGrid>
              <a:tr h="1082415"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   웹툰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   의욕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3479673"/>
                  </a:ext>
                </a:extLst>
              </a:tr>
              <a:tr h="1082415">
                <a:tc>
                  <a:txBody>
                    <a:bodyPr/>
                    <a:lstStyle/>
                    <a:p>
                      <a:pPr algn="l"/>
                      <a:r>
                        <a:rPr lang="ko-KR" altLang="en-US" sz="4400" dirty="0"/>
                        <a:t>  상상력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엉망이 되다 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86647495"/>
                  </a:ext>
                </a:extLst>
              </a:tr>
              <a:tr h="108241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성격이 날카로워지다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소홀히 하다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9260753"/>
                  </a:ext>
                </a:extLst>
              </a:tr>
              <a:tr h="108241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결심하다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관심을 돌리다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1552918"/>
                  </a:ext>
                </a:extLst>
              </a:tr>
              <a:tr h="108241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제공되다</a:t>
                      </a:r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청취하다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1181727"/>
                  </a:ext>
                </a:extLst>
              </a:tr>
            </a:tbl>
          </a:graphicData>
        </a:graphic>
      </p:graphicFrame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9057336-B035-404F-9A9E-403231B89A95}"/>
              </a:ext>
            </a:extLst>
          </p:cNvPr>
          <p:cNvSpPr/>
          <p:nvPr/>
        </p:nvSpPr>
        <p:spPr>
          <a:xfrm>
            <a:off x="1920239" y="723603"/>
            <a:ext cx="4175760" cy="102391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웹 </a:t>
            </a:r>
            <a:r>
              <a:rPr lang="en-US" altLang="ko-KR" sz="3200" dirty="0"/>
              <a:t>+ </a:t>
            </a:r>
            <a:r>
              <a:rPr lang="ko-KR" altLang="en-US" sz="3200" dirty="0"/>
              <a:t>카툰</a:t>
            </a:r>
            <a:endParaRPr lang="en-US" sz="3200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115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F7E2E15-E022-4A3A-87A8-80760E69C77B}"/>
              </a:ext>
            </a:extLst>
          </p:cNvPr>
          <p:cNvSpPr/>
          <p:nvPr/>
        </p:nvSpPr>
        <p:spPr>
          <a:xfrm>
            <a:off x="8117840" y="723603"/>
            <a:ext cx="4074160" cy="102391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무엇을 하고자 하는 적극적인 마음</a:t>
            </a:r>
            <a:endParaRPr lang="en-US" sz="30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2B75C07-64D5-4EFE-8F84-281F9755465F}"/>
              </a:ext>
            </a:extLst>
          </p:cNvPr>
          <p:cNvSpPr/>
          <p:nvPr/>
        </p:nvSpPr>
        <p:spPr>
          <a:xfrm>
            <a:off x="2296159" y="1770833"/>
            <a:ext cx="3799840" cy="102391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경험하지 않은 것을 마음으로 그려 보는 힘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9755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6" grpId="0" animBg="1"/>
      <p:bldP spid="16" grpId="0" animBg="1"/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AE40CE-2560-4A5D-98E0-B8AE8ABA3B10}"/>
              </a:ext>
            </a:extLst>
          </p:cNvPr>
          <p:cNvSpPr/>
          <p:nvPr/>
        </p:nvSpPr>
        <p:spPr>
          <a:xfrm>
            <a:off x="0" y="0"/>
            <a:ext cx="12191999" cy="675057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듣기 전 활동</a:t>
            </a:r>
            <a:r>
              <a:rPr lang="en-US" altLang="ko-KR" sz="3200" dirty="0"/>
              <a:t>: </a:t>
            </a:r>
            <a:r>
              <a:rPr lang="ko-KR" altLang="en-US" sz="2800" dirty="0"/>
              <a:t>소셜 미디어</a:t>
            </a:r>
            <a:r>
              <a:rPr lang="en-US" altLang="ko-KR" sz="2800" dirty="0"/>
              <a:t>(</a:t>
            </a:r>
            <a:r>
              <a:rPr lang="ko-KR" altLang="en-US" sz="2800" dirty="0"/>
              <a:t>에스엔에스</a:t>
            </a:r>
            <a:r>
              <a:rPr lang="en-US" altLang="ko-KR" sz="2800" dirty="0"/>
              <a:t>)</a:t>
            </a:r>
            <a:r>
              <a:rPr lang="ko-KR" altLang="en-US" sz="2800" dirty="0"/>
              <a:t>에 대해 얘기하기</a:t>
            </a:r>
            <a:endParaRPr lang="en-US" sz="32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B10A1D5-FCC9-4846-BB19-20043CD29692}"/>
              </a:ext>
            </a:extLst>
          </p:cNvPr>
          <p:cNvSpPr txBox="1">
            <a:spLocks/>
          </p:cNvSpPr>
          <p:nvPr/>
        </p:nvSpPr>
        <p:spPr>
          <a:xfrm>
            <a:off x="9534645" y="5482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114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9CC687-7BBE-4743-B5E8-F6AB8B024F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364" y="962287"/>
            <a:ext cx="3481269" cy="24941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A1B677-8A29-42E7-99A5-D94F4D4AA5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7070" y="962287"/>
            <a:ext cx="3360375" cy="24393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18A808F-214E-4AA4-A44E-FA34D153B2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7403" y="962288"/>
            <a:ext cx="3420233" cy="24667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FE2C8A0-016D-472A-9B9F-89EFF784D0C4}"/>
              </a:ext>
            </a:extLst>
          </p:cNvPr>
          <p:cNvSpPr txBox="1"/>
          <p:nvPr/>
        </p:nvSpPr>
        <p:spPr>
          <a:xfrm>
            <a:off x="430473" y="3793904"/>
            <a:ext cx="11761527" cy="1078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latin typeface="+mn-ea"/>
              </a:rPr>
              <a:t>여러분은 여러 가지 소셜 미디어 플랫폼 중에 어느 것을 제일 많이 써요</a:t>
            </a:r>
            <a:r>
              <a:rPr lang="en-US" altLang="ko-KR" sz="2800" b="1" dirty="0">
                <a:latin typeface="+mn-ea"/>
              </a:rPr>
              <a:t>? </a:t>
            </a:r>
          </a:p>
          <a:p>
            <a:pPr>
              <a:lnSpc>
                <a:spcPct val="120000"/>
              </a:lnSpc>
            </a:pPr>
            <a:r>
              <a:rPr lang="ko-KR" altLang="en-US" sz="2800" b="1" dirty="0">
                <a:latin typeface="+mn-ea"/>
              </a:rPr>
              <a:t>왜 그 플랫폼이 좋아요</a:t>
            </a:r>
            <a:r>
              <a:rPr lang="en-US" altLang="ko-KR" sz="2800" b="1" dirty="0">
                <a:latin typeface="+mn-ea"/>
              </a:rPr>
              <a:t>?</a:t>
            </a:r>
            <a:r>
              <a:rPr lang="ko-KR" altLang="en-US" sz="2800" b="1" dirty="0">
                <a:latin typeface="+mn-ea"/>
              </a:rPr>
              <a:t> </a:t>
            </a:r>
            <a:endParaRPr lang="en-US" sz="2800" dirty="0"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569C4F-FE0B-430C-A902-0EC17BBE6664}"/>
              </a:ext>
            </a:extLst>
          </p:cNvPr>
          <p:cNvSpPr txBox="1"/>
          <p:nvPr/>
        </p:nvSpPr>
        <p:spPr>
          <a:xfrm>
            <a:off x="430471" y="4771046"/>
            <a:ext cx="11761527" cy="561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소셜 미디어를 하루에 얼마나 자주 확인해요</a:t>
            </a:r>
            <a:r>
              <a:rPr lang="en-US" altLang="ko-KR" sz="2800" b="1" dirty="0">
                <a:solidFill>
                  <a:srgbClr val="0070C0"/>
                </a:solidFill>
                <a:latin typeface="+mn-ea"/>
              </a:rPr>
              <a:t>? </a:t>
            </a:r>
            <a:endParaRPr lang="en-US" sz="2800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661CDC-8A13-470C-9059-B6917BF2407B}"/>
              </a:ext>
            </a:extLst>
          </p:cNvPr>
          <p:cNvSpPr txBox="1"/>
          <p:nvPr/>
        </p:nvSpPr>
        <p:spPr>
          <a:xfrm>
            <a:off x="430471" y="5284208"/>
            <a:ext cx="11761527" cy="561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rgbClr val="00B050"/>
                </a:solidFill>
                <a:latin typeface="+mn-ea"/>
              </a:rPr>
              <a:t>인터넷으로 웹툰을 본 적이 있어요</a:t>
            </a:r>
            <a:r>
              <a:rPr lang="en-US" altLang="ko-KR" sz="2800" b="1" dirty="0">
                <a:solidFill>
                  <a:srgbClr val="00B050"/>
                </a:solidFill>
                <a:latin typeface="+mn-ea"/>
              </a:rPr>
              <a:t>? </a:t>
            </a:r>
            <a:endParaRPr lang="en-US" sz="2800" dirty="0">
              <a:solidFill>
                <a:srgbClr val="00B05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3164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377012" y="1537531"/>
            <a:ext cx="101054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2.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지나친 인터넷 사용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관한 대화 듣기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846B43-CC82-4A57-A5DF-D94FA86D60B8}"/>
              </a:ext>
            </a:extLst>
          </p:cNvPr>
          <p:cNvSpPr/>
          <p:nvPr/>
        </p:nvSpPr>
        <p:spPr>
          <a:xfrm>
            <a:off x="10699092" y="3302297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31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1039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114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1ADC328-BB0E-4A87-B35B-A732DEFD19C9}"/>
              </a:ext>
            </a:extLst>
          </p:cNvPr>
          <p:cNvSpPr/>
          <p:nvPr/>
        </p:nvSpPr>
        <p:spPr>
          <a:xfrm>
            <a:off x="5429736" y="2877924"/>
            <a:ext cx="3885319" cy="1531304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114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F6679E-59AD-4946-AFBB-A0FD8EB9E66E}"/>
              </a:ext>
            </a:extLst>
          </p:cNvPr>
          <p:cNvSpPr txBox="1"/>
          <p:nvPr/>
        </p:nvSpPr>
        <p:spPr>
          <a:xfrm>
            <a:off x="2922354" y="4409228"/>
            <a:ext cx="25608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©naver.com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4028EF0-F555-4550-B080-FB601064E983}"/>
              </a:ext>
            </a:extLst>
          </p:cNvPr>
          <p:cNvSpPr txBox="1"/>
          <p:nvPr/>
        </p:nvSpPr>
        <p:spPr>
          <a:xfrm>
            <a:off x="440633" y="4763307"/>
            <a:ext cx="1176152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대화 속의 남자는 게임 중독의 증상으로 어떤 일들을 겪었나요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 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pic>
        <p:nvPicPr>
          <p:cNvPr id="2" name="031 (1)">
            <a:hlinkClick r:id="" action="ppaction://media"/>
            <a:extLst>
              <a:ext uri="{FF2B5EF4-FFF2-40B4-BE49-F238E27FC236}">
                <a16:creationId xmlns:a16="http://schemas.microsoft.com/office/drawing/2014/main" id="{D0B4A8AE-816F-4A04-9616-762EFDE881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56461" y="3262570"/>
            <a:ext cx="942631" cy="942631"/>
          </a:xfrm>
          <a:prstGeom prst="rect">
            <a:avLst/>
          </a:prstGeom>
        </p:spPr>
      </p:pic>
      <p:pic>
        <p:nvPicPr>
          <p:cNvPr id="6" name="Picture 2" descr="A popular comics portal in Korea is partnering with Stan Lee and others to promote its English-language version.">
            <a:extLst>
              <a:ext uri="{FF2B5EF4-FFF2-40B4-BE49-F238E27FC236}">
                <a16:creationId xmlns:a16="http://schemas.microsoft.com/office/drawing/2014/main" id="{BE9B829F-74A5-4F1F-9F9C-FFEB7848BB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606" b="98046" l="3167" r="98000">
                        <a14:foregroundMark x1="52167" y1="8143" x2="50833" y2="13355"/>
                        <a14:foregroundMark x1="52000" y1="17590" x2="51000" y2="22476"/>
                        <a14:foregroundMark x1="35333" y1="20195" x2="35667" y2="30293"/>
                        <a14:foregroundMark x1="36833" y1="18567" x2="37167" y2="22150"/>
                        <a14:foregroundMark x1="35333" y1="16287" x2="35333" y2="16287"/>
                        <a14:foregroundMark x1="38500" y1="18567" x2="38500" y2="18893"/>
                        <a14:foregroundMark x1="40167" y1="25407" x2="40167" y2="25407"/>
                        <a14:foregroundMark x1="40167" y1="29967" x2="40167" y2="29967"/>
                        <a14:foregroundMark x1="33167" y1="22150" x2="33333" y2="23453"/>
                        <a14:foregroundMark x1="32500" y1="24104" x2="32500" y2="24104"/>
                        <a14:foregroundMark x1="22500" y1="24104" x2="23667" y2="37134"/>
                        <a14:foregroundMark x1="23667" y1="37134" x2="23333" y2="39088"/>
                        <a14:foregroundMark x1="17333" y1="30293" x2="18833" y2="41694"/>
                        <a14:foregroundMark x1="15167" y1="26059" x2="14000" y2="34528"/>
                        <a14:foregroundMark x1="15667" y1="24430" x2="15833" y2="27362"/>
                        <a14:foregroundMark x1="12000" y1="24104" x2="13167" y2="31596"/>
                        <a14:foregroundMark x1="20333" y1="34528" x2="21000" y2="45928"/>
                        <a14:foregroundMark x1="16167" y1="24756" x2="16000" y2="29967"/>
                        <a14:foregroundMark x1="16500" y1="24104" x2="16500" y2="26710"/>
                        <a14:foregroundMark x1="15333" y1="21824" x2="16000" y2="25407"/>
                        <a14:foregroundMark x1="15667" y1="20195" x2="15667" y2="21498"/>
                        <a14:foregroundMark x1="23667" y1="23453" x2="25000" y2="30293"/>
                        <a14:foregroundMark x1="23167" y1="40391" x2="22833" y2="63518"/>
                        <a14:foregroundMark x1="18500" y1="47557" x2="20833" y2="63844"/>
                        <a14:foregroundMark x1="20833" y1="63844" x2="21667" y2="65798"/>
                        <a14:foregroundMark x1="16333" y1="60912" x2="18667" y2="69055"/>
                        <a14:foregroundMark x1="15833" y1="75570" x2="16667" y2="76221"/>
                        <a14:foregroundMark x1="11333" y1="74919" x2="9833" y2="78176"/>
                        <a14:foregroundMark x1="9167" y1="73941" x2="11167" y2="74919"/>
                        <a14:foregroundMark x1="11667" y1="75570" x2="11500" y2="79479"/>
                        <a14:foregroundMark x1="10833" y1="79805" x2="8667" y2="89251"/>
                        <a14:foregroundMark x1="3333" y1="81433" x2="5333" y2="83713"/>
                        <a14:foregroundMark x1="8667" y1="91531" x2="9833" y2="95114"/>
                        <a14:foregroundMark x1="24833" y1="78502" x2="26500" y2="85016"/>
                        <a14:foregroundMark x1="26167" y1="67427" x2="25000" y2="76873"/>
                        <a14:foregroundMark x1="26500" y1="87948" x2="27000" y2="92508"/>
                        <a14:foregroundMark x1="24333" y1="95765" x2="24333" y2="95765"/>
                        <a14:foregroundMark x1="33333" y1="39739" x2="33667" y2="44300"/>
                        <a14:foregroundMark x1="36667" y1="37785" x2="36833" y2="44300"/>
                        <a14:foregroundMark x1="38333" y1="35831" x2="38500" y2="43322"/>
                        <a14:foregroundMark x1="39000" y1="32573" x2="41167" y2="38436"/>
                        <a14:foregroundMark x1="27167" y1="32899" x2="28000" y2="33225"/>
                        <a14:foregroundMark x1="27667" y1="33876" x2="31500" y2="38762"/>
                        <a14:foregroundMark x1="32000" y1="42345" x2="29667" y2="45277"/>
                        <a14:foregroundMark x1="30333" y1="55049" x2="31167" y2="58958"/>
                        <a14:foregroundMark x1="30167" y1="71010" x2="32000" y2="78827"/>
                        <a14:foregroundMark x1="44833" y1="95765" x2="45167" y2="98046"/>
                        <a14:foregroundMark x1="35667" y1="55049" x2="34333" y2="72964"/>
                        <a14:foregroundMark x1="35333" y1="88599" x2="35667" y2="93160"/>
                        <a14:foregroundMark x1="35167" y1="49511" x2="35833" y2="55700"/>
                        <a14:foregroundMark x1="65167" y1="22150" x2="65000" y2="32248"/>
                        <a14:foregroundMark x1="70833" y1="79805" x2="71833" y2="86319"/>
                        <a14:foregroundMark x1="86833" y1="42020" x2="87333" y2="52443"/>
                        <a14:foregroundMark x1="91833" y1="49511" x2="94333" y2="53094"/>
                        <a14:foregroundMark x1="75000" y1="47231" x2="80000" y2="61564"/>
                        <a14:foregroundMark x1="62333" y1="42671" x2="65833" y2="57980"/>
                        <a14:foregroundMark x1="62167" y1="35831" x2="63333" y2="35505"/>
                        <a14:foregroundMark x1="68000" y1="45603" x2="68167" y2="47557"/>
                        <a14:foregroundMark x1="73667" y1="34202" x2="75333" y2="44625"/>
                        <a14:foregroundMark x1="74500" y1="32248" x2="74500" y2="32248"/>
                        <a14:foregroundMark x1="73333" y1="30293" x2="72667" y2="35831"/>
                        <a14:foregroundMark x1="73333" y1="28013" x2="75667" y2="30293"/>
                        <a14:foregroundMark x1="77667" y1="38436" x2="81667" y2="46580"/>
                        <a14:foregroundMark x1="96667" y1="54723" x2="98000" y2="56678"/>
                        <a14:foregroundMark x1="41167" y1="55049" x2="46167" y2="67427"/>
                        <a14:foregroundMark x1="46167" y1="67427" x2="51000" y2="66775"/>
                        <a14:foregroundMark x1="54333" y1="61238" x2="61000" y2="65472"/>
                        <a14:foregroundMark x1="61000" y1="65472" x2="61000" y2="65147"/>
                        <a14:foregroundMark x1="53000" y1="83388" x2="62833" y2="79479"/>
                        <a14:foregroundMark x1="62833" y1="79479" x2="63000" y2="78502"/>
                        <a14:foregroundMark x1="40000" y1="79153" x2="50833" y2="75570"/>
                        <a14:foregroundMark x1="39000" y1="19870" x2="39000" y2="22150"/>
                        <a14:foregroundMark x1="19333" y1="22150" x2="19667" y2="23453"/>
                        <a14:foregroundMark x1="11500" y1="18893" x2="12167" y2="20195"/>
                        <a14:foregroundMark x1="12000" y1="89577" x2="12333" y2="91205"/>
                        <a14:foregroundMark x1="12833" y1="89251" x2="13333" y2="93485"/>
                        <a14:foregroundMark x1="24000" y1="96417" x2="24000" y2="97720"/>
                        <a14:foregroundMark x1="85000" y1="32899" x2="86000" y2="36482"/>
                        <a14:foregroundMark x1="93167" y1="35179" x2="92500" y2="38436"/>
                        <a14:foregroundMark x1="92500" y1="34853" x2="92833" y2="35505"/>
                        <a14:foregroundMark x1="85333" y1="33225" x2="85500" y2="33550"/>
                        <a14:foregroundMark x1="11167" y1="82736" x2="12833" y2="93160"/>
                        <a14:foregroundMark x1="11500" y1="82085" x2="13333" y2="77524"/>
                        <a14:foregroundMark x1="35333" y1="16938" x2="38833" y2="20521"/>
                        <a14:foregroundMark x1="35333" y1="15961" x2="33167" y2="23453"/>
                        <a14:foregroundMark x1="32000" y1="23453" x2="33167" y2="24430"/>
                        <a14:foregroundMark x1="38500" y1="20195" x2="40000" y2="27036"/>
                        <a14:foregroundMark x1="40000" y1="28339" x2="40000" y2="35179"/>
                        <a14:foregroundMark x1="66667" y1="15961" x2="66500" y2="21498"/>
                        <a14:foregroundMark x1="68667" y1="18241" x2="69500" y2="20195"/>
                        <a14:foregroundMark x1="68667" y1="17915" x2="69833" y2="22476"/>
                        <a14:foregroundMark x1="69167" y1="24430" x2="69667" y2="30945"/>
                        <a14:foregroundMark x1="52167" y1="2606" x2="53500" y2="6840"/>
                        <a14:foregroundMark x1="54667" y1="54723" x2="52500" y2="798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08" y="2185762"/>
            <a:ext cx="4236952" cy="216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BEA9BAB-0179-4DCA-A2AC-3D16C6375F88}"/>
              </a:ext>
            </a:extLst>
          </p:cNvPr>
          <p:cNvSpPr txBox="1"/>
          <p:nvPr/>
        </p:nvSpPr>
        <p:spPr>
          <a:xfrm>
            <a:off x="440633" y="5414711"/>
            <a:ext cx="1176152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7030A0"/>
                </a:solidFill>
                <a:latin typeface="+mn-ea"/>
              </a:rPr>
              <a:t>남자는 습관을 고치기 위해 어떻게 했나요</a:t>
            </a:r>
            <a:r>
              <a:rPr lang="en-US" altLang="ko-KR" sz="3000" b="1" dirty="0">
                <a:solidFill>
                  <a:srgbClr val="7030A0"/>
                </a:solidFill>
                <a:latin typeface="+mn-ea"/>
              </a:rPr>
              <a:t>? </a:t>
            </a:r>
            <a:endParaRPr lang="en-US" sz="3000" dirty="0">
              <a:solidFill>
                <a:srgbClr val="7030A0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B98C66-418E-40AF-8347-0B4628572F36}"/>
              </a:ext>
            </a:extLst>
          </p:cNvPr>
          <p:cNvSpPr txBox="1"/>
          <p:nvPr/>
        </p:nvSpPr>
        <p:spPr>
          <a:xfrm>
            <a:off x="377012" y="951370"/>
            <a:ext cx="11761527" cy="561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chemeClr val="bg2"/>
                </a:solidFill>
                <a:latin typeface="+mn-ea"/>
              </a:rPr>
              <a:t>밤늦게까지 웹툰이나 게임을 하면서 잠을 안 잔 적 있어요</a:t>
            </a:r>
            <a:r>
              <a:rPr lang="en-US" altLang="ko-KR" sz="2800" b="1" dirty="0">
                <a:solidFill>
                  <a:schemeClr val="bg2"/>
                </a:solidFill>
                <a:latin typeface="+mn-ea"/>
              </a:rPr>
              <a:t>?</a:t>
            </a:r>
            <a:endParaRPr lang="en-US" sz="2800" dirty="0">
              <a:solidFill>
                <a:schemeClr val="bg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3209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68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  <p:bldP spid="22" grpId="0" animBg="1"/>
      <p:bldP spid="28" grpId="0"/>
      <p:bldP spid="17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456227" y="2153005"/>
            <a:ext cx="98764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라디오 청취 권유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관한 인터뷰 듣기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42D0E1-F6D3-45A1-A346-AB86383D439B}"/>
              </a:ext>
            </a:extLst>
          </p:cNvPr>
          <p:cNvSpPr/>
          <p:nvPr/>
        </p:nvSpPr>
        <p:spPr>
          <a:xfrm>
            <a:off x="10685011" y="2944041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32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114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CD8A67-8545-42E2-A03E-CCE4DF9BADC8}"/>
              </a:ext>
            </a:extLst>
          </p:cNvPr>
          <p:cNvSpPr txBox="1"/>
          <p:nvPr/>
        </p:nvSpPr>
        <p:spPr>
          <a:xfrm>
            <a:off x="456227" y="844847"/>
            <a:ext cx="11451292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여러분은 텔레비전과 라디오 중에서 어느 쪽을 더 많이 접하나요</a:t>
            </a:r>
            <a:r>
              <a:rPr lang="en-US" altLang="ko-KR" sz="3000" b="1" dirty="0">
                <a:latin typeface="+mn-ea"/>
              </a:rPr>
              <a:t>? </a:t>
            </a:r>
            <a:r>
              <a:rPr lang="ko-KR" altLang="en-US" sz="3000" b="1" dirty="0">
                <a:latin typeface="+mn-ea"/>
              </a:rPr>
              <a:t>각각의 장단점을 비교해 볼까요</a:t>
            </a:r>
            <a:r>
              <a:rPr lang="en-US" altLang="ko-KR" sz="3000" b="1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50BB51-BA23-454A-ADF9-96135E9D0799}"/>
              </a:ext>
            </a:extLst>
          </p:cNvPr>
          <p:cNvSpPr txBox="1"/>
          <p:nvPr/>
        </p:nvSpPr>
        <p:spPr>
          <a:xfrm>
            <a:off x="456227" y="5370997"/>
            <a:ext cx="1145129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7030A0"/>
                </a:solidFill>
                <a:latin typeface="+mn-ea"/>
              </a:rPr>
              <a:t>상상력을 자극하는 데 유리한 매체는 어느 것이에요</a:t>
            </a:r>
            <a:r>
              <a:rPr lang="en-US" altLang="ko-KR" sz="3000" b="1" dirty="0">
                <a:solidFill>
                  <a:srgbClr val="7030A0"/>
                </a:solidFill>
                <a:latin typeface="+mn-ea"/>
              </a:rPr>
              <a:t>?</a:t>
            </a:r>
            <a:endParaRPr lang="en-US" sz="3000" dirty="0">
              <a:solidFill>
                <a:srgbClr val="7030A0"/>
              </a:solidFill>
              <a:latin typeface="+mn-ea"/>
            </a:endParaRPr>
          </a:p>
        </p:txBody>
      </p:sp>
      <p:pic>
        <p:nvPicPr>
          <p:cNvPr id="3" name="032 (1)">
            <a:hlinkClick r:id="" action="ppaction://media"/>
            <a:extLst>
              <a:ext uri="{FF2B5EF4-FFF2-40B4-BE49-F238E27FC236}">
                <a16:creationId xmlns:a16="http://schemas.microsoft.com/office/drawing/2014/main" id="{CB28BECE-62E4-41DE-9FFD-DDB8C71FFC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92640" y="2922446"/>
            <a:ext cx="992371" cy="992371"/>
          </a:xfrm>
          <a:prstGeom prst="rect">
            <a:avLst/>
          </a:prstGeom>
        </p:spPr>
      </p:pic>
      <p:pic>
        <p:nvPicPr>
          <p:cNvPr id="2050" name="Picture 2" descr="What is the difference between radio and TV">
            <a:extLst>
              <a:ext uri="{FF2B5EF4-FFF2-40B4-BE49-F238E27FC236}">
                <a16:creationId xmlns:a16="http://schemas.microsoft.com/office/drawing/2014/main" id="{106C4CE4-510F-44F2-A108-B3A98F93F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89" y="2949007"/>
            <a:ext cx="4050532" cy="227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7E26FDE0-F985-41DC-8D78-A2617998837D}"/>
              </a:ext>
            </a:extLst>
          </p:cNvPr>
          <p:cNvSpPr/>
          <p:nvPr/>
        </p:nvSpPr>
        <p:spPr>
          <a:xfrm>
            <a:off x="5531738" y="3641119"/>
            <a:ext cx="3885319" cy="1531304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114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3</a:t>
            </a:r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624083-4C0A-4A88-91AF-84FAB62F6E04}"/>
              </a:ext>
            </a:extLst>
          </p:cNvPr>
          <p:cNvSpPr txBox="1"/>
          <p:nvPr/>
        </p:nvSpPr>
        <p:spPr>
          <a:xfrm rot="5400000">
            <a:off x="3557191" y="3976561"/>
            <a:ext cx="23774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©Journogyan.com</a:t>
            </a:r>
          </a:p>
        </p:txBody>
      </p:sp>
    </p:spTree>
    <p:extLst>
      <p:ext uri="{BB962C8B-B14F-4D97-AF65-F5344CB8AC3E}">
        <p14:creationId xmlns:p14="http://schemas.microsoft.com/office/powerpoint/2010/main" val="32317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70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/>
      <p:bldP spid="14" grpId="0"/>
      <p:bldP spid="17" grpId="0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C99BA1-118B-4F5A-9C62-E6AE4E3859A2}"/>
              </a:ext>
            </a:extLst>
          </p:cNvPr>
          <p:cNvSpPr/>
          <p:nvPr/>
        </p:nvSpPr>
        <p:spPr>
          <a:xfrm>
            <a:off x="135798" y="913587"/>
            <a:ext cx="3135722" cy="2236616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많이 활용하는 대중매체에 대해 말하기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D365A6-FFC7-45C2-8C09-24CD7F07DB7D}"/>
              </a:ext>
            </a:extLst>
          </p:cNvPr>
          <p:cNvSpPr txBox="1"/>
          <p:nvPr/>
        </p:nvSpPr>
        <p:spPr>
          <a:xfrm>
            <a:off x="3373120" y="913587"/>
            <a:ext cx="881888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가장 많이 활용하는 매체가 뭐예요</a:t>
            </a:r>
            <a:r>
              <a:rPr lang="en-US" altLang="ko-KR" sz="3000" b="1" dirty="0">
                <a:latin typeface="+mn-ea"/>
              </a:rPr>
              <a:t>?</a:t>
            </a:r>
            <a:endParaRPr lang="en-US" sz="30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79661C-9FE5-4FAA-9766-8C029963DCD1}"/>
              </a:ext>
            </a:extLst>
          </p:cNvPr>
          <p:cNvSpPr txBox="1"/>
          <p:nvPr/>
        </p:nvSpPr>
        <p:spPr>
          <a:xfrm>
            <a:off x="3373120" y="1517498"/>
            <a:ext cx="8829040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그것으로 주로 뭘 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그것의 장점과 생길 수 있는 문제에 대해 친구들에게 물어보고 교과서에  써 보세요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.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EAC148-12D2-4041-80FE-5391DD2535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5AD5E18-1970-49EE-A900-EF4886903FF3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115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B575C2B-AA27-4A56-B27E-7FFA9D89EA37}"/>
              </a:ext>
            </a:extLst>
          </p:cNvPr>
          <p:cNvSpPr txBox="1"/>
          <p:nvPr/>
        </p:nvSpPr>
        <p:spPr>
          <a:xfrm>
            <a:off x="299895" y="3429000"/>
            <a:ext cx="11902265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7030A0"/>
                </a:solidFill>
                <a:latin typeface="+mn-ea"/>
              </a:rPr>
              <a:t>문제점을 해결할 수 있는지도 써 보세요</a:t>
            </a:r>
            <a:r>
              <a:rPr lang="en-US" altLang="ko-KR" sz="3000" b="1" dirty="0">
                <a:solidFill>
                  <a:srgbClr val="7030A0"/>
                </a:solidFill>
                <a:latin typeface="+mn-ea"/>
              </a:rPr>
              <a:t>. </a:t>
            </a:r>
            <a:endParaRPr lang="en-US" sz="3000" b="1" dirty="0">
              <a:solidFill>
                <a:srgbClr val="7030A0"/>
              </a:solidFill>
              <a:latin typeface="+mn-ea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1AF05C5-3555-442F-9C50-AC48379BA265}"/>
              </a:ext>
            </a:extLst>
          </p:cNvPr>
          <p:cNvSpPr/>
          <p:nvPr/>
        </p:nvSpPr>
        <p:spPr>
          <a:xfrm>
            <a:off x="8955524" y="3304858"/>
            <a:ext cx="2951995" cy="1940649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발표하고 피드백 받기</a:t>
            </a:r>
            <a:endParaRPr lang="en-US" sz="32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4CF0F3-C89D-4752-B548-A184EFAC7485}"/>
              </a:ext>
            </a:extLst>
          </p:cNvPr>
          <p:cNvSpPr txBox="1"/>
          <p:nvPr/>
        </p:nvSpPr>
        <p:spPr>
          <a:xfrm>
            <a:off x="299895" y="4115243"/>
            <a:ext cx="8569785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내용을 요약할 때는 문장으로 쓰지 않아도 돼요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핵심 어휘 중심으로 빈칸을 채우세요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 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06F5A3-7153-4AA3-876F-2A26042A7BBE}"/>
              </a:ext>
            </a:extLst>
          </p:cNvPr>
          <p:cNvSpPr txBox="1"/>
          <p:nvPr/>
        </p:nvSpPr>
        <p:spPr>
          <a:xfrm>
            <a:off x="299895" y="5359769"/>
            <a:ext cx="11902265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정리가 되었으면 발표하고 친구들의 생각과 비교해 보세요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5509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3" grpId="0"/>
      <p:bldP spid="24" grpId="0" animBg="1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읽기 활동 전 새 단어 확인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DD6C2C7A-98F7-4375-8ECA-8C40C8385D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9604326"/>
              </p:ext>
            </p:extLst>
          </p:nvPr>
        </p:nvGraphicFramePr>
        <p:xfrm>
          <a:off x="-1" y="679023"/>
          <a:ext cx="12192000" cy="54136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418418760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15076717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71234114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025306205"/>
                    </a:ext>
                  </a:extLst>
                </a:gridCol>
              </a:tblGrid>
              <a:tr h="180454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삶을 누리다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전달하다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배포하다</a:t>
                      </a:r>
                      <a:endParaRPr lang="en-US" altLang="ko-KR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침해하다</a:t>
                      </a:r>
                      <a:endParaRPr lang="en-US" altLang="ko-KR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3479673"/>
                  </a:ext>
                </a:extLst>
              </a:tr>
              <a:tr h="180454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보장되다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강화되다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선플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악플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9733365"/>
                  </a:ext>
                </a:extLst>
              </a:tr>
              <a:tr h="180454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허락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익명성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굳이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8880211"/>
                  </a:ext>
                </a:extLst>
              </a:tr>
            </a:tbl>
          </a:graphicData>
        </a:graphic>
      </p:graphicFrame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117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9AA05A5-B5B7-40A5-9E96-D57979CB9BE5}"/>
              </a:ext>
            </a:extLst>
          </p:cNvPr>
          <p:cNvSpPr/>
          <p:nvPr/>
        </p:nvSpPr>
        <p:spPr>
          <a:xfrm>
            <a:off x="0" y="1442720"/>
            <a:ext cx="3048000" cy="105664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삶을 마음껏 즐기다</a:t>
            </a:r>
            <a:endParaRPr lang="en-US" sz="28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2D6799B-22C2-4AE8-A956-C8EBA63D0958}"/>
              </a:ext>
            </a:extLst>
          </p:cNvPr>
          <p:cNvSpPr/>
          <p:nvPr/>
        </p:nvSpPr>
        <p:spPr>
          <a:xfrm>
            <a:off x="6095999" y="1442720"/>
            <a:ext cx="3048000" cy="105664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신문이나 책을 널리 나누어 주다</a:t>
            </a:r>
            <a:endParaRPr lang="en-US" sz="28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7BECA23-690D-4D36-95C5-2DBEAA6C3640}"/>
              </a:ext>
            </a:extLst>
          </p:cNvPr>
          <p:cNvSpPr/>
          <p:nvPr/>
        </p:nvSpPr>
        <p:spPr>
          <a:xfrm>
            <a:off x="9143998" y="1442720"/>
            <a:ext cx="3048000" cy="105664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침범하여 해를 끼치다</a:t>
            </a:r>
            <a:endParaRPr lang="en-US" sz="28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0F87329-9A9F-4F96-AC8B-0D2095059046}"/>
              </a:ext>
            </a:extLst>
          </p:cNvPr>
          <p:cNvSpPr/>
          <p:nvPr/>
        </p:nvSpPr>
        <p:spPr>
          <a:xfrm>
            <a:off x="0" y="3239370"/>
            <a:ext cx="3048000" cy="105664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어떤 일이 어려움 없이 이루어지도록 하다</a:t>
            </a:r>
            <a:endParaRPr lang="en-US" sz="24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2FE717B-CECA-4A44-B85D-FA494C0FE219}"/>
              </a:ext>
            </a:extLst>
          </p:cNvPr>
          <p:cNvSpPr/>
          <p:nvPr/>
        </p:nvSpPr>
        <p:spPr>
          <a:xfrm>
            <a:off x="3048000" y="3239370"/>
            <a:ext cx="3048000" cy="104868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더 튼튼하게 하다</a:t>
            </a:r>
            <a:endParaRPr lang="en-US" sz="28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14FAD89-11B0-4DCD-B1BE-7084BBC5E80E}"/>
              </a:ext>
            </a:extLst>
          </p:cNvPr>
          <p:cNvSpPr/>
          <p:nvPr/>
        </p:nvSpPr>
        <p:spPr>
          <a:xfrm>
            <a:off x="6095999" y="3239370"/>
            <a:ext cx="3048000" cy="105664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좋은 댓글</a:t>
            </a:r>
            <a:endParaRPr lang="en-US" sz="2800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C371082-3AF2-415D-AF49-34F5A9C471DD}"/>
              </a:ext>
            </a:extLst>
          </p:cNvPr>
          <p:cNvSpPr/>
          <p:nvPr/>
        </p:nvSpPr>
        <p:spPr>
          <a:xfrm>
            <a:off x="9146282" y="3231419"/>
            <a:ext cx="3048000" cy="105664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나쁜 댓글</a:t>
            </a:r>
            <a:endParaRPr lang="en-US" sz="2800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528A421-CB59-4D4F-98A0-F2C8C9CF904C}"/>
              </a:ext>
            </a:extLst>
          </p:cNvPr>
          <p:cNvSpPr/>
          <p:nvPr/>
        </p:nvSpPr>
        <p:spPr>
          <a:xfrm>
            <a:off x="0" y="5028069"/>
            <a:ext cx="3048000" cy="105664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부탁하는 일을 하도록 </a:t>
            </a:r>
            <a:r>
              <a:rPr lang="ko-KR" altLang="en-US" sz="2800" dirty="0" err="1"/>
              <a:t>들어줌</a:t>
            </a:r>
            <a:endParaRPr lang="en-US" sz="2800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AA8B28A-3AF2-4CED-91DE-D6D26F3DA223}"/>
              </a:ext>
            </a:extLst>
          </p:cNvPr>
          <p:cNvSpPr/>
          <p:nvPr/>
        </p:nvSpPr>
        <p:spPr>
          <a:xfrm>
            <a:off x="3047999" y="5043972"/>
            <a:ext cx="3048000" cy="105664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어떤 일을 한 사람이 드러나지 않음</a:t>
            </a:r>
            <a:endParaRPr lang="en-US" sz="2400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1F81342-6FEF-40E5-BA64-00CDFB9A705E}"/>
              </a:ext>
            </a:extLst>
          </p:cNvPr>
          <p:cNvSpPr/>
          <p:nvPr/>
        </p:nvSpPr>
        <p:spPr>
          <a:xfrm>
            <a:off x="6095998" y="5039997"/>
            <a:ext cx="3048000" cy="105664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고집을 부려 구태여</a:t>
            </a:r>
            <a:endParaRPr lang="en-US" sz="2800" dirty="0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20C8CC2-46CB-4524-9782-70F3A131F13D}"/>
              </a:ext>
            </a:extLst>
          </p:cNvPr>
          <p:cNvSpPr/>
          <p:nvPr/>
        </p:nvSpPr>
        <p:spPr>
          <a:xfrm>
            <a:off x="3045716" y="1459726"/>
            <a:ext cx="3048000" cy="104868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전하여 이르게 하다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5987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20" grpId="0" animBg="1"/>
      <p:bldP spid="21" grpId="0" animBg="1"/>
      <p:bldP spid="22" grpId="0" animBg="1"/>
      <p:bldP spid="27" grpId="0" animBg="1"/>
      <p:bldP spid="2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F06036-E1F2-4761-8449-9E69D9CD9C87}"/>
              </a:ext>
            </a:extLst>
          </p:cNvPr>
          <p:cNvSpPr txBox="1"/>
          <p:nvPr/>
        </p:nvSpPr>
        <p:spPr>
          <a:xfrm>
            <a:off x="588577" y="1778623"/>
            <a:ext cx="11035863" cy="91847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4400" dirty="0">
                <a:latin typeface="+mn-ea"/>
              </a:rPr>
              <a:t>전 세계적인 유행병</a:t>
            </a:r>
            <a:r>
              <a:rPr lang="en-US" altLang="ko-KR" sz="4400" dirty="0">
                <a:latin typeface="+mn-ea"/>
              </a:rPr>
              <a:t>(pandemic)</a:t>
            </a:r>
            <a:r>
              <a:rPr lang="ko-KR" altLang="en-US" sz="4400" dirty="0">
                <a:latin typeface="+mn-ea"/>
              </a:rPr>
              <a:t>과 인터넷</a:t>
            </a:r>
            <a:endParaRPr lang="en-US" sz="44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A1A993-D825-4C85-A32C-84352B8EB93F}"/>
              </a:ext>
            </a:extLst>
          </p:cNvPr>
          <p:cNvSpPr txBox="1"/>
          <p:nvPr/>
        </p:nvSpPr>
        <p:spPr>
          <a:xfrm>
            <a:off x="588577" y="3208399"/>
            <a:ext cx="11035863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팬더믹 때문에 학교도 갈 수 없는 세상이 되었습니다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인터넷이 없었다면 어땠을까요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842185-9F82-453B-992A-F07F76056C75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161DDBC-BAB4-4953-9D5A-340374628E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3B9D4717-CC1A-4E27-B12E-69BAA54C982C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00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116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D044C0F-5BAB-40F9-86C0-4FD4735301E0}"/>
              </a:ext>
            </a:extLst>
          </p:cNvPr>
          <p:cNvSpPr/>
          <p:nvPr/>
        </p:nvSpPr>
        <p:spPr>
          <a:xfrm>
            <a:off x="216368" y="1034279"/>
            <a:ext cx="119756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1. </a:t>
            </a:r>
            <a:r>
              <a:rPr lang="ko-KR" altLang="en-US" sz="3200" b="1" dirty="0"/>
              <a:t>읽기 전 활동</a:t>
            </a:r>
            <a:r>
              <a:rPr lang="en-US" altLang="ko-KR" sz="3200" b="1" dirty="0"/>
              <a:t>: </a:t>
            </a:r>
            <a:r>
              <a:rPr lang="ko-KR" altLang="en-US" sz="3200" dirty="0"/>
              <a:t>인터넷이 주는 도움과 불편함 얘기하기</a:t>
            </a:r>
            <a:endParaRPr lang="en-US" sz="3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23EDC6-7394-4BE0-927F-409FA20539CA}"/>
              </a:ext>
            </a:extLst>
          </p:cNvPr>
          <p:cNvSpPr txBox="1"/>
          <p:nvPr/>
        </p:nvSpPr>
        <p:spPr>
          <a:xfrm>
            <a:off x="567560" y="4495734"/>
            <a:ext cx="11603423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온라인 수업 경험을 함께 나눠 봐요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.</a:t>
            </a:r>
            <a:endParaRPr lang="en-US" sz="3000" b="1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440F1E-0E47-46F8-894B-BBAE34AFE057}"/>
              </a:ext>
            </a:extLst>
          </p:cNvPr>
          <p:cNvSpPr txBox="1"/>
          <p:nvPr/>
        </p:nvSpPr>
        <p:spPr>
          <a:xfrm>
            <a:off x="567560" y="5229071"/>
            <a:ext cx="11603423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함께 나눈 얘기들을 메모하고 나중에 글로 써 보세요</a:t>
            </a:r>
            <a:r>
              <a:rPr lang="en-US" altLang="ko-KR" sz="3000" b="1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.</a:t>
            </a:r>
            <a:endParaRPr lang="en-US" sz="3000" b="1" dirty="0">
              <a:solidFill>
                <a:schemeClr val="accent5">
                  <a:lumMod val="7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3507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5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51855-4E03-42D4-8C9A-DA6DE7FE94EB}"/>
              </a:ext>
            </a:extLst>
          </p:cNvPr>
          <p:cNvSpPr txBox="1"/>
          <p:nvPr/>
        </p:nvSpPr>
        <p:spPr>
          <a:xfrm>
            <a:off x="210857" y="3270431"/>
            <a:ext cx="10264103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여러분이 가장 많이 활용하는 대중매체는 뭐예요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2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909E39-5333-461A-BD8B-AB2B357377B0}"/>
              </a:ext>
            </a:extLst>
          </p:cNvPr>
          <p:cNvSpPr txBox="1"/>
          <p:nvPr/>
        </p:nvSpPr>
        <p:spPr>
          <a:xfrm>
            <a:off x="210857" y="4029633"/>
            <a:ext cx="10933471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여러분은 대중매체를 이용해서 주로 무엇을 해요</a:t>
            </a:r>
            <a:r>
              <a:rPr lang="en-US" altLang="ko-KR" sz="32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?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D4F7BA-14E3-43B9-B42A-7A50E578DF42}"/>
              </a:ext>
            </a:extLst>
          </p:cNvPr>
          <p:cNvSpPr txBox="1"/>
          <p:nvPr/>
        </p:nvSpPr>
        <p:spPr>
          <a:xfrm>
            <a:off x="210857" y="4789033"/>
            <a:ext cx="11770286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>
                <a:solidFill>
                  <a:srgbClr val="FF0000"/>
                </a:solidFill>
                <a:latin typeface="+mn-ea"/>
              </a:rPr>
              <a:t>대중매체를 이용하는 시간을 재 본다면 얼마나 될까요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2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E82B53-0EC0-4743-BB20-AA2A15B0E95C}"/>
              </a:ext>
            </a:extLst>
          </p:cNvPr>
          <p:cNvSpPr txBox="1"/>
          <p:nvPr/>
        </p:nvSpPr>
        <p:spPr>
          <a:xfrm>
            <a:off x="210856" y="5501718"/>
            <a:ext cx="10639096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00B050"/>
                </a:solidFill>
                <a:latin typeface="+mn-ea"/>
              </a:rPr>
              <a:t>어느 정도가 적당하다고 생각해요</a:t>
            </a:r>
            <a:r>
              <a:rPr lang="en-US" altLang="ko-KR" sz="32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200" b="1" dirty="0">
              <a:solidFill>
                <a:srgbClr val="00B050"/>
              </a:solidFill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057B621-753E-47DD-BB72-69974D30C1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857" y="221506"/>
            <a:ext cx="2865007" cy="22066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A99E70-1FD1-44F7-879B-6797B1C82C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9928" y="275670"/>
            <a:ext cx="2759117" cy="21849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0E346B3-D262-400E-8DF7-6519832B48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3109" y="275670"/>
            <a:ext cx="2786511" cy="21784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FBF6C0-8AD7-435E-9C6D-2D3B905564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73684" y="308143"/>
            <a:ext cx="2759117" cy="215244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A9071D6-3F7F-4744-A51F-1565A4586EAF}"/>
              </a:ext>
            </a:extLst>
          </p:cNvPr>
          <p:cNvSpPr txBox="1"/>
          <p:nvPr/>
        </p:nvSpPr>
        <p:spPr>
          <a:xfrm>
            <a:off x="210856" y="2507144"/>
            <a:ext cx="10264103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7030A0"/>
                </a:solidFill>
                <a:latin typeface="+mn-ea"/>
              </a:rPr>
              <a:t>대중매체의 종류에는 어떤 것이 있을까요</a:t>
            </a:r>
            <a:r>
              <a:rPr lang="en-US" altLang="ko-KR" sz="3200" b="1" dirty="0">
                <a:solidFill>
                  <a:srgbClr val="7030A0"/>
                </a:solidFill>
                <a:latin typeface="+mn-ea"/>
              </a:rPr>
              <a:t>?</a:t>
            </a:r>
            <a:endParaRPr lang="en-US" sz="3200" b="1" dirty="0">
              <a:solidFill>
                <a:srgbClr val="7030A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870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8" grpId="0"/>
      <p:bldP spid="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200FA16-28EF-4CA4-AC61-2A859F493E67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F822450-72C1-4EEC-98D0-CDF1C088A0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01B1460C-427D-49C1-B4CC-1AC852093A20}"/>
                </a:ext>
              </a:extLst>
            </p:cNvPr>
            <p:cNvSpPr txBox="1">
              <a:spLocks/>
            </p:cNvSpPr>
            <p:nvPr/>
          </p:nvSpPr>
          <p:spPr>
            <a:xfrm>
              <a:off x="9339853" y="120349"/>
              <a:ext cx="2657354" cy="675057"/>
            </a:xfrm>
            <a:prstGeom prst="rect">
              <a:avLst/>
            </a:prstGeom>
          </p:spPr>
          <p:txBody>
            <a:bodyPr>
              <a:normAutofit fontScale="900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116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EB90BDA-B634-471D-8C9C-131ED52B00EC}"/>
              </a:ext>
            </a:extLst>
          </p:cNvPr>
          <p:cNvSpPr txBox="1"/>
          <p:nvPr/>
        </p:nvSpPr>
        <p:spPr>
          <a:xfrm>
            <a:off x="4897997" y="58123"/>
            <a:ext cx="492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/>
              <a:t>인터넷의 빛과 그림자</a:t>
            </a:r>
            <a:endParaRPr lang="en-US" sz="32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4A2D114-153B-4193-B991-71819703FFD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417" t="13593" r="8083" b="20889"/>
          <a:stretch/>
        </p:blipFill>
        <p:spPr>
          <a:xfrm>
            <a:off x="0" y="712320"/>
            <a:ext cx="12192000" cy="5401074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E11277E-367F-4A71-8109-33BB8BE080F2}"/>
              </a:ext>
            </a:extLst>
          </p:cNvPr>
          <p:cNvCxnSpPr>
            <a:cxnSpLocks/>
          </p:cNvCxnSpPr>
          <p:nvPr/>
        </p:nvCxnSpPr>
        <p:spPr>
          <a:xfrm>
            <a:off x="6385998" y="3906222"/>
            <a:ext cx="247549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2C4A2D9-5728-4ADC-9506-10A29CA27E53}"/>
              </a:ext>
            </a:extLst>
          </p:cNvPr>
          <p:cNvSpPr txBox="1"/>
          <p:nvPr/>
        </p:nvSpPr>
        <p:spPr>
          <a:xfrm>
            <a:off x="8325251" y="5517607"/>
            <a:ext cx="3866747" cy="1270844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네모 상자 속 말을 한 단어로 바꾸면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3013270-BF90-400E-BCE8-41A53BB19A10}"/>
              </a:ext>
            </a:extLst>
          </p:cNvPr>
          <p:cNvCxnSpPr>
            <a:cxnSpLocks/>
          </p:cNvCxnSpPr>
          <p:nvPr/>
        </p:nvCxnSpPr>
        <p:spPr>
          <a:xfrm>
            <a:off x="4897997" y="1447502"/>
            <a:ext cx="29760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D5D3A3F-3CE8-4C0B-B424-14CB4378EFEE}"/>
              </a:ext>
            </a:extLst>
          </p:cNvPr>
          <p:cNvCxnSpPr>
            <a:cxnSpLocks/>
          </p:cNvCxnSpPr>
          <p:nvPr/>
        </p:nvCxnSpPr>
        <p:spPr>
          <a:xfrm>
            <a:off x="2678529" y="1935182"/>
            <a:ext cx="194427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1276856-69B0-4F7D-959C-3B3F8093CD3A}"/>
              </a:ext>
            </a:extLst>
          </p:cNvPr>
          <p:cNvCxnSpPr>
            <a:cxnSpLocks/>
          </p:cNvCxnSpPr>
          <p:nvPr/>
        </p:nvCxnSpPr>
        <p:spPr>
          <a:xfrm>
            <a:off x="7982049" y="2443182"/>
            <a:ext cx="57267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AF0976D-AAB5-4A61-AE29-C618EA54EBFF}"/>
              </a:ext>
            </a:extLst>
          </p:cNvPr>
          <p:cNvCxnSpPr>
            <a:cxnSpLocks/>
          </p:cNvCxnSpPr>
          <p:nvPr/>
        </p:nvCxnSpPr>
        <p:spPr>
          <a:xfrm>
            <a:off x="9958300" y="3906222"/>
            <a:ext cx="5979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3BA4FFB-5798-48E5-B008-21A95102E9BE}"/>
              </a:ext>
            </a:extLst>
          </p:cNvPr>
          <p:cNvCxnSpPr>
            <a:cxnSpLocks/>
          </p:cNvCxnSpPr>
          <p:nvPr/>
        </p:nvCxnSpPr>
        <p:spPr>
          <a:xfrm>
            <a:off x="2678529" y="4393902"/>
            <a:ext cx="206619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324D8DD-C021-431C-8938-026F005AE424}"/>
              </a:ext>
            </a:extLst>
          </p:cNvPr>
          <p:cNvCxnSpPr>
            <a:cxnSpLocks/>
          </p:cNvCxnSpPr>
          <p:nvPr/>
        </p:nvCxnSpPr>
        <p:spPr>
          <a:xfrm>
            <a:off x="8841173" y="5379422"/>
            <a:ext cx="5979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BC5FCD4-0EF6-43D5-B2BD-CD44F7E2C40C}"/>
              </a:ext>
            </a:extLst>
          </p:cNvPr>
          <p:cNvCxnSpPr>
            <a:cxnSpLocks/>
          </p:cNvCxnSpPr>
          <p:nvPr/>
        </p:nvCxnSpPr>
        <p:spPr>
          <a:xfrm>
            <a:off x="3650664" y="5887422"/>
            <a:ext cx="16528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B8FC697B-68AD-42E6-90DF-698C8A638EAF}"/>
              </a:ext>
            </a:extLst>
          </p:cNvPr>
          <p:cNvSpPr/>
          <p:nvPr/>
        </p:nvSpPr>
        <p:spPr>
          <a:xfrm>
            <a:off x="281256" y="4490720"/>
            <a:ext cx="3698240" cy="43200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312A5D5-4397-4D70-93F8-A8D42FDEBFE6}"/>
              </a:ext>
            </a:extLst>
          </p:cNvPr>
          <p:cNvSpPr/>
          <p:nvPr/>
        </p:nvSpPr>
        <p:spPr>
          <a:xfrm>
            <a:off x="4577957" y="4753075"/>
            <a:ext cx="2783840" cy="200309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교과서 </a:t>
            </a:r>
            <a:r>
              <a:rPr lang="en-US" altLang="ko-KR" sz="2800" dirty="0"/>
              <a:t>116</a:t>
            </a:r>
            <a:r>
              <a:rPr lang="ko-KR" altLang="en-US" sz="2800" dirty="0"/>
              <a:t>쪽 연습 문제 </a:t>
            </a:r>
            <a:r>
              <a:rPr lang="en-US" altLang="ko-KR" sz="2800" dirty="0"/>
              <a:t>2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0750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A395F8E-4CDF-42FE-B8CB-A615C13C9C9C}"/>
              </a:ext>
            </a:extLst>
          </p:cNvPr>
          <p:cNvSpPr/>
          <p:nvPr/>
        </p:nvSpPr>
        <p:spPr>
          <a:xfrm>
            <a:off x="603158" y="174351"/>
            <a:ext cx="3664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쓰기 활동 </a:t>
            </a:r>
            <a:r>
              <a:rPr lang="en-US" altLang="ko-KR" sz="3200" dirty="0">
                <a:latin typeface="+mn-ea"/>
              </a:rPr>
              <a:t>117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 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5E88E1-A1D7-41D3-A3BB-152A63E354C1}"/>
              </a:ext>
            </a:extLst>
          </p:cNvPr>
          <p:cNvSpPr txBox="1"/>
          <p:nvPr/>
        </p:nvSpPr>
        <p:spPr>
          <a:xfrm>
            <a:off x="410026" y="1124765"/>
            <a:ext cx="1178197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여러분이 가장 즐겨 사용하는 소셜 미디어가 없다면 어떨까요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 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455376-687A-4563-9BAE-0D333A97575C}"/>
              </a:ext>
            </a:extLst>
          </p:cNvPr>
          <p:cNvSpPr/>
          <p:nvPr/>
        </p:nvSpPr>
        <p:spPr>
          <a:xfrm>
            <a:off x="8053724" y="5341835"/>
            <a:ext cx="3850642" cy="117863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발표하고 피드백 받기</a:t>
            </a:r>
            <a:endParaRPr lang="en-US" sz="3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4350F0-2862-41A2-BA68-D7506BA7A4F5}"/>
              </a:ext>
            </a:extLst>
          </p:cNvPr>
          <p:cNvSpPr txBox="1"/>
          <p:nvPr/>
        </p:nvSpPr>
        <p:spPr>
          <a:xfrm>
            <a:off x="4356882" y="246054"/>
            <a:ext cx="783511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대중매체 활용 방안에 대한 글 쓰기</a:t>
            </a:r>
            <a:endParaRPr lang="en-US" sz="2800" dirty="0">
              <a:latin typeface="+mn-ea"/>
            </a:endParaRPr>
          </a:p>
        </p:txBody>
      </p:sp>
      <p:pic>
        <p:nvPicPr>
          <p:cNvPr id="13" name="Picture 2" descr="Free Writing Book Cliparts, Download Free Clip Art, Free Clip Art ...">
            <a:extLst>
              <a:ext uri="{FF2B5EF4-FFF2-40B4-BE49-F238E27FC236}">
                <a16:creationId xmlns:a16="http://schemas.microsoft.com/office/drawing/2014/main" id="{4E550549-69CC-4E55-8ACC-80193A937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2" b="96996" l="5556" r="95833">
                        <a14:foregroundMark x1="12037" y1="15880" x2="17130" y2="15451"/>
                        <a14:foregroundMark x1="5556" y1="19742" x2="5556" y2="24893"/>
                        <a14:foregroundMark x1="9722" y1="93562" x2="10648" y2="95279"/>
                        <a14:foregroundMark x1="91204" y1="64378" x2="92593" y2="69528"/>
                        <a14:foregroundMark x1="89352" y1="6867" x2="89352" y2="11588"/>
                        <a14:foregroundMark x1="81944" y1="4721" x2="84259" y2="4292"/>
                        <a14:foregroundMark x1="94444" y1="7725" x2="95833" y2="11588"/>
                        <a14:foregroundMark x1="97222" y1="12017" x2="96296" y2="15451"/>
                        <a14:foregroundMark x1="87037" y1="95279" x2="87037" y2="95279"/>
                        <a14:foregroundMark x1="83796" y1="96137" x2="83796" y2="96137"/>
                        <a14:foregroundMark x1="79630" y1="94421" x2="79630" y2="94421"/>
                        <a14:foregroundMark x1="73611" y1="96137" x2="73611" y2="96137"/>
                        <a14:foregroundMark x1="75000" y1="95708" x2="75000" y2="95708"/>
                        <a14:foregroundMark x1="74074" y1="95708" x2="78704" y2="94850"/>
                        <a14:foregroundMark x1="79630" y1="93562" x2="80093" y2="93562"/>
                        <a14:foregroundMark x1="78704" y1="96996" x2="77778" y2="96996"/>
                        <a14:foregroundMark x1="90741" y1="93991" x2="90741" y2="93991"/>
                        <a14:foregroundMark x1="83796" y1="93562" x2="83796" y2="93562"/>
                        <a14:foregroundMark x1="80556" y1="94850" x2="80556" y2="94850"/>
                        <a14:foregroundMark x1="77778" y1="94421" x2="77778" y2="94421"/>
                        <a14:foregroundMark x1="78241" y1="93562" x2="77778" y2="93991"/>
                        <a14:foregroundMark x1="76852" y1="94421" x2="76852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1665" y="0"/>
            <a:ext cx="1042701" cy="1124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DC23F1F-ACFC-42BC-9A44-E689B05C38E3}"/>
              </a:ext>
            </a:extLst>
          </p:cNvPr>
          <p:cNvSpPr txBox="1"/>
          <p:nvPr/>
        </p:nvSpPr>
        <p:spPr>
          <a:xfrm>
            <a:off x="410026" y="1753136"/>
            <a:ext cx="1178197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그 미디어가 있어서 좋은 점과 나쁜 점을 공책에 메모해 보세요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. </a:t>
            </a:r>
            <a:endParaRPr lang="en-US" sz="30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7B8008-00B1-44CD-BB21-83FD36B2B927}"/>
              </a:ext>
            </a:extLst>
          </p:cNvPr>
          <p:cNvSpPr txBox="1"/>
          <p:nvPr/>
        </p:nvSpPr>
        <p:spPr>
          <a:xfrm>
            <a:off x="417315" y="4449371"/>
            <a:ext cx="11371947" cy="12594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메모를 이용해서 </a:t>
            </a:r>
            <a:r>
              <a:rPr lang="ko-KR" altLang="en-US" sz="3600" b="1" dirty="0">
                <a:solidFill>
                  <a:srgbClr val="FF0000"/>
                </a:solidFill>
                <a:latin typeface="+mn-ea"/>
              </a:rPr>
              <a:t>나의 소셜 미디어 활용 방안</a:t>
            </a: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이라는 제목으로 글을 써 보세요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A253C81-6DC4-40C0-A8ED-8DD11A2287A0}"/>
              </a:ext>
            </a:extLst>
          </p:cNvPr>
          <p:cNvSpPr/>
          <p:nvPr/>
        </p:nvSpPr>
        <p:spPr>
          <a:xfrm>
            <a:off x="603158" y="2539999"/>
            <a:ext cx="10969082" cy="18687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4C1BDD26-04B8-4873-AB54-95CF0041AA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948625"/>
              </p:ext>
            </p:extLst>
          </p:nvPr>
        </p:nvGraphicFramePr>
        <p:xfrm>
          <a:off x="826775" y="2714288"/>
          <a:ext cx="10556240" cy="1554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9145">
                  <a:extLst>
                    <a:ext uri="{9D8B030D-6E8A-4147-A177-3AD203B41FA5}">
                      <a16:colId xmlns:a16="http://schemas.microsoft.com/office/drawing/2014/main" val="4262703957"/>
                    </a:ext>
                  </a:extLst>
                </a:gridCol>
                <a:gridCol w="4458975">
                  <a:extLst>
                    <a:ext uri="{9D8B030D-6E8A-4147-A177-3AD203B41FA5}">
                      <a16:colId xmlns:a16="http://schemas.microsoft.com/office/drawing/2014/main" val="1814021521"/>
                    </a:ext>
                  </a:extLst>
                </a:gridCol>
                <a:gridCol w="803905">
                  <a:extLst>
                    <a:ext uri="{9D8B030D-6E8A-4147-A177-3AD203B41FA5}">
                      <a16:colId xmlns:a16="http://schemas.microsoft.com/office/drawing/2014/main" val="106595226"/>
                    </a:ext>
                  </a:extLst>
                </a:gridCol>
                <a:gridCol w="4474215">
                  <a:extLst>
                    <a:ext uri="{9D8B030D-6E8A-4147-A177-3AD203B41FA5}">
                      <a16:colId xmlns:a16="http://schemas.microsoft.com/office/drawing/2014/main" val="3337486711"/>
                    </a:ext>
                  </a:extLst>
                </a:gridCol>
              </a:tblGrid>
              <a:tr h="141067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순기능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역기능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61113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275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  <p:bldP spid="17" grpId="0" animBg="1"/>
      <p:bldP spid="11" grpId="0"/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AD5252D-CFAF-4F63-8D86-C1837841D3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917" t="20000" r="26250" b="7111"/>
          <a:stretch/>
        </p:blipFill>
        <p:spPr>
          <a:xfrm>
            <a:off x="0" y="0"/>
            <a:ext cx="7355840" cy="6175893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D74C58-FE96-4C4D-99F6-34146DEA4E50}"/>
              </a:ext>
            </a:extLst>
          </p:cNvPr>
          <p:cNvSpPr txBox="1"/>
          <p:nvPr/>
        </p:nvSpPr>
        <p:spPr>
          <a:xfrm>
            <a:off x="7419976" y="1875209"/>
            <a:ext cx="4772024" cy="1445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여러분도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스몸비족</a:t>
            </a: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인가요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9269691" y="25098"/>
            <a:ext cx="2922309" cy="124152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ABA6CBD-EF5A-48A0-BE58-D62F65928162}"/>
              </a:ext>
            </a:extLst>
          </p:cNvPr>
          <p:cNvSpPr txBox="1"/>
          <p:nvPr/>
        </p:nvSpPr>
        <p:spPr>
          <a:xfrm>
            <a:off x="0" y="567621"/>
            <a:ext cx="73558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스마트폰 중독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9EC47E-F9C4-473E-B143-727710C935CB}"/>
              </a:ext>
            </a:extLst>
          </p:cNvPr>
          <p:cNvSpPr/>
          <p:nvPr/>
        </p:nvSpPr>
        <p:spPr>
          <a:xfrm>
            <a:off x="7419976" y="3524503"/>
            <a:ext cx="369943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/>
              <a:t>스마트폰</a:t>
            </a:r>
            <a:r>
              <a:rPr lang="ko-KR" altLang="en-US" sz="2800" dirty="0"/>
              <a:t>과 </a:t>
            </a:r>
            <a:r>
              <a:rPr lang="ko-KR" altLang="en-US" sz="2800" b="1" dirty="0"/>
              <a:t>좀비</a:t>
            </a:r>
            <a:r>
              <a:rPr lang="ko-KR" altLang="en-US" sz="2800" dirty="0"/>
              <a:t>의 합성어로 스마트폰에 푹 빠져 외부 세계와 단절된 사람들을 일컫는다</a:t>
            </a:r>
            <a:r>
              <a:rPr lang="en-US" altLang="ko-KR" sz="2800" dirty="0"/>
              <a:t>. </a:t>
            </a:r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DE64DF-CF2C-4CB6-8134-F66FB179C4C8}"/>
              </a:ext>
            </a:extLst>
          </p:cNvPr>
          <p:cNvSpPr txBox="1"/>
          <p:nvPr/>
        </p:nvSpPr>
        <p:spPr>
          <a:xfrm rot="5400000">
            <a:off x="6826513" y="478527"/>
            <a:ext cx="1241531" cy="243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©Naver.com</a:t>
            </a:r>
          </a:p>
        </p:txBody>
      </p:sp>
    </p:spTree>
    <p:extLst>
      <p:ext uri="{BB962C8B-B14F-4D97-AF65-F5344CB8AC3E}">
        <p14:creationId xmlns:p14="http://schemas.microsoft.com/office/powerpoint/2010/main" val="1178708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rallelogram 6">
            <a:extLst>
              <a:ext uri="{FF2B5EF4-FFF2-40B4-BE49-F238E27FC236}">
                <a16:creationId xmlns:a16="http://schemas.microsoft.com/office/drawing/2014/main" id="{1E30F19F-EAF2-4185-A595-A1A846E5B342}"/>
              </a:ext>
            </a:extLst>
          </p:cNvPr>
          <p:cNvSpPr/>
          <p:nvPr/>
        </p:nvSpPr>
        <p:spPr>
          <a:xfrm>
            <a:off x="0" y="0"/>
            <a:ext cx="3495040" cy="6182943"/>
          </a:xfrm>
          <a:prstGeom prst="parallelogram">
            <a:avLst>
              <a:gd name="adj" fmla="val 27616"/>
            </a:avLst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3000" dirty="0">
              <a:solidFill>
                <a:schemeClr val="tx1"/>
              </a:solidFill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1" y="0"/>
            <a:ext cx="2786236" cy="1183719"/>
          </a:xfrm>
          <a:prstGeom prst="rect">
            <a:avLst/>
          </a:prstGeom>
        </p:spPr>
      </p:pic>
      <p:sp>
        <p:nvSpPr>
          <p:cNvPr id="11" name="Parallelogram 10">
            <a:extLst>
              <a:ext uri="{FF2B5EF4-FFF2-40B4-BE49-F238E27FC236}">
                <a16:creationId xmlns:a16="http://schemas.microsoft.com/office/drawing/2014/main" id="{93927794-BEB6-4276-9BD7-AA41A611FEC9}"/>
              </a:ext>
            </a:extLst>
          </p:cNvPr>
          <p:cNvSpPr/>
          <p:nvPr/>
        </p:nvSpPr>
        <p:spPr>
          <a:xfrm>
            <a:off x="2895600" y="0"/>
            <a:ext cx="3495040" cy="6182943"/>
          </a:xfrm>
          <a:prstGeom prst="parallelogram">
            <a:avLst>
              <a:gd name="adj" fmla="val 27326"/>
            </a:avLst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3000" dirty="0">
              <a:solidFill>
                <a:schemeClr val="tx1"/>
              </a:solidFill>
            </a:endParaRPr>
          </a:p>
          <a:p>
            <a:pPr algn="ctr"/>
            <a:endParaRPr lang="en-US" altLang="ko-KR" sz="3000" dirty="0">
              <a:solidFill>
                <a:schemeClr val="tx1"/>
              </a:solidFill>
            </a:endParaRPr>
          </a:p>
          <a:p>
            <a:pPr algn="ctr"/>
            <a:endParaRPr lang="en-US" altLang="ko-KR" sz="3000" dirty="0">
              <a:solidFill>
                <a:schemeClr val="tx1"/>
              </a:solidFill>
            </a:endParaRPr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2E300FD2-A39F-43F6-9218-598F783D9E45}"/>
              </a:ext>
            </a:extLst>
          </p:cNvPr>
          <p:cNvSpPr/>
          <p:nvPr/>
        </p:nvSpPr>
        <p:spPr>
          <a:xfrm>
            <a:off x="5801362" y="-1"/>
            <a:ext cx="3495040" cy="6182943"/>
          </a:xfrm>
          <a:prstGeom prst="parallelogram">
            <a:avLst>
              <a:gd name="adj" fmla="val 27907"/>
            </a:avLst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3000" dirty="0">
              <a:solidFill>
                <a:schemeClr val="tx1"/>
              </a:solidFill>
            </a:endParaRPr>
          </a:p>
          <a:p>
            <a:pPr algn="ctr"/>
            <a:endParaRPr lang="en-US" altLang="ko-KR" sz="3000" dirty="0">
              <a:solidFill>
                <a:schemeClr val="tx1"/>
              </a:solidFill>
            </a:endParaRPr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18971D3E-1A86-4D36-8F42-D641DCD3ECDF}"/>
              </a:ext>
            </a:extLst>
          </p:cNvPr>
          <p:cNvSpPr/>
          <p:nvPr/>
        </p:nvSpPr>
        <p:spPr>
          <a:xfrm>
            <a:off x="8683662" y="9647"/>
            <a:ext cx="3495040" cy="6182943"/>
          </a:xfrm>
          <a:prstGeom prst="parallelogram">
            <a:avLst>
              <a:gd name="adj" fmla="val 27616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3000" dirty="0">
              <a:solidFill>
                <a:schemeClr val="tx1"/>
              </a:solidFill>
            </a:endParaRPr>
          </a:p>
          <a:p>
            <a:pPr algn="ctr"/>
            <a:endParaRPr lang="en-US" altLang="ko-KR" sz="3000" dirty="0">
              <a:solidFill>
                <a:schemeClr val="tx1"/>
              </a:solidFill>
            </a:endParaRPr>
          </a:p>
          <a:p>
            <a:pPr algn="ctr"/>
            <a:endParaRPr lang="en-US" altLang="ko-KR" sz="30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5C0B97-DEEC-43E9-8AAE-409A74067740}"/>
              </a:ext>
            </a:extLst>
          </p:cNvPr>
          <p:cNvSpPr txBox="1"/>
          <p:nvPr/>
        </p:nvSpPr>
        <p:spPr>
          <a:xfrm>
            <a:off x="2052320" y="436880"/>
            <a:ext cx="101396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통계로 보는 스마트폰 중독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DD460C-59EF-430E-9174-265CEEFB7CC9}"/>
              </a:ext>
            </a:extLst>
          </p:cNvPr>
          <p:cNvSpPr txBox="1"/>
          <p:nvPr/>
        </p:nvSpPr>
        <p:spPr>
          <a:xfrm>
            <a:off x="432997" y="2051589"/>
            <a:ext cx="2540002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/>
              <a:t>스마트폰 보급률</a:t>
            </a:r>
            <a:endParaRPr lang="en-US" altLang="ko-KR" sz="3200" dirty="0"/>
          </a:p>
          <a:p>
            <a:pPr algn="ctr"/>
            <a:r>
              <a:rPr lang="en-US" sz="6600" b="1" dirty="0">
                <a:solidFill>
                  <a:srgbClr val="FF0000"/>
                </a:solidFill>
              </a:rPr>
              <a:t>95%</a:t>
            </a:r>
          </a:p>
          <a:p>
            <a:pPr algn="ctr"/>
            <a:r>
              <a:rPr lang="ko-KR" altLang="en-US" sz="3200" dirty="0"/>
              <a:t>전 세계 </a:t>
            </a:r>
            <a:endParaRPr lang="en-US" altLang="ko-KR" sz="3200" dirty="0"/>
          </a:p>
          <a:p>
            <a:pPr algn="ctr"/>
            <a:r>
              <a:rPr lang="en-US" altLang="ko-KR" sz="3200" dirty="0"/>
              <a:t>1</a:t>
            </a:r>
            <a:r>
              <a:rPr lang="ko-KR" altLang="en-US" sz="3200" dirty="0"/>
              <a:t>위</a:t>
            </a:r>
            <a:endParaRPr lang="en-US" altLang="ko-KR" sz="3200" dirty="0"/>
          </a:p>
          <a:p>
            <a:endParaRPr lang="en-US" sz="3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66B839-B50E-44BE-9D65-27FA30DDCB58}"/>
              </a:ext>
            </a:extLst>
          </p:cNvPr>
          <p:cNvSpPr txBox="1"/>
          <p:nvPr/>
        </p:nvSpPr>
        <p:spPr>
          <a:xfrm>
            <a:off x="9229163" y="2056573"/>
            <a:ext cx="240403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/>
              <a:t>보행자 과실 교통 사고 </a:t>
            </a:r>
            <a:r>
              <a:rPr lang="en-US" altLang="ko-KR" sz="4800" b="1" dirty="0">
                <a:solidFill>
                  <a:srgbClr val="FF0000"/>
                </a:solidFill>
              </a:rPr>
              <a:t>61.7%</a:t>
            </a:r>
            <a:endParaRPr lang="en-US" altLang="ko-KR" sz="3200" b="1" dirty="0">
              <a:solidFill>
                <a:srgbClr val="FF0000"/>
              </a:solidFill>
            </a:endParaRPr>
          </a:p>
          <a:p>
            <a:pPr algn="ctr"/>
            <a:r>
              <a:rPr lang="ko-KR" altLang="en-US" sz="3200" dirty="0"/>
              <a:t>휴대전화 사용 중 발생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C918A9-2636-4A8B-81E4-39EB27785D1A}"/>
              </a:ext>
            </a:extLst>
          </p:cNvPr>
          <p:cNvSpPr txBox="1"/>
          <p:nvPr/>
        </p:nvSpPr>
        <p:spPr>
          <a:xfrm>
            <a:off x="6306965" y="2047594"/>
            <a:ext cx="2430637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/>
              <a:t>보행자 과실 사고로 다친 사람의 절반은 </a:t>
            </a:r>
            <a:endParaRPr lang="en-US" altLang="ko-KR" sz="3200" dirty="0"/>
          </a:p>
          <a:p>
            <a:pPr algn="ctr"/>
            <a:r>
              <a:rPr lang="en-US" altLang="ko-KR" sz="4400" b="1" dirty="0">
                <a:solidFill>
                  <a:srgbClr val="FF0000"/>
                </a:solidFill>
              </a:rPr>
              <a:t>10-20</a:t>
            </a:r>
            <a:r>
              <a:rPr lang="ko-KR" altLang="en-US" sz="4400" b="1" dirty="0">
                <a:solidFill>
                  <a:srgbClr val="FF0000"/>
                </a:solidFill>
              </a:rPr>
              <a:t>대</a:t>
            </a:r>
            <a:r>
              <a:rPr lang="ko-KR" altLang="en-US" sz="3200" dirty="0"/>
              <a:t> 젊은 층</a:t>
            </a:r>
            <a:endParaRPr lang="en-US" sz="3200" dirty="0"/>
          </a:p>
          <a:p>
            <a:pPr algn="ctr"/>
            <a:endParaRPr lang="en-US" sz="3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6A4EE4-0352-47CC-9B11-223E796677CE}"/>
              </a:ext>
            </a:extLst>
          </p:cNvPr>
          <p:cNvSpPr txBox="1"/>
          <p:nvPr/>
        </p:nvSpPr>
        <p:spPr>
          <a:xfrm>
            <a:off x="3316042" y="2047594"/>
            <a:ext cx="255404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/>
              <a:t>청소년 </a:t>
            </a:r>
            <a:r>
              <a:rPr lang="en-US" altLang="ko-KR" sz="6000" b="1" dirty="0">
                <a:solidFill>
                  <a:srgbClr val="FF0000"/>
                </a:solidFill>
              </a:rPr>
              <a:t>30.2%</a:t>
            </a:r>
            <a:r>
              <a:rPr lang="en-US" altLang="ko-KR" sz="3200" dirty="0"/>
              <a:t> </a:t>
            </a:r>
            <a:r>
              <a:rPr lang="ko-KR" altLang="en-US" sz="3200" dirty="0"/>
              <a:t>스마트폰 과의존 상태</a:t>
            </a:r>
            <a:endParaRPr lang="en-US" sz="3200" dirty="0"/>
          </a:p>
        </p:txBody>
      </p:sp>
      <p:sp>
        <p:nvSpPr>
          <p:cNvPr id="20" name="Speech Bubble: Rectangle 19">
            <a:extLst>
              <a:ext uri="{FF2B5EF4-FFF2-40B4-BE49-F238E27FC236}">
                <a16:creationId xmlns:a16="http://schemas.microsoft.com/office/drawing/2014/main" id="{AE53FFFA-B936-4868-B51E-0478E58A30A5}"/>
              </a:ext>
            </a:extLst>
          </p:cNvPr>
          <p:cNvSpPr/>
          <p:nvPr/>
        </p:nvSpPr>
        <p:spPr>
          <a:xfrm>
            <a:off x="6249600" y="-1"/>
            <a:ext cx="1859280" cy="548509"/>
          </a:xfrm>
          <a:prstGeom prst="wedgeRectCallout">
            <a:avLst>
              <a:gd name="adj1" fmla="val -21569"/>
              <a:gd name="adj2" fmla="val 11733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>
                <a:solidFill>
                  <a:schemeClr val="tx1"/>
                </a:solidFill>
              </a:rPr>
              <a:t>한국의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916DE9-744E-43EF-827D-F49A4CC79225}"/>
              </a:ext>
            </a:extLst>
          </p:cNvPr>
          <p:cNvSpPr txBox="1"/>
          <p:nvPr/>
        </p:nvSpPr>
        <p:spPr>
          <a:xfrm>
            <a:off x="2164080" y="5865518"/>
            <a:ext cx="10027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/>
              <a:t>*</a:t>
            </a:r>
            <a:r>
              <a:rPr lang="en-US" altLang="ko-KR" sz="1400" dirty="0">
                <a:solidFill>
                  <a:srgbClr val="505050"/>
                </a:solidFill>
                <a:latin typeface="Noto Sans KR"/>
              </a:rPr>
              <a:t> </a:t>
            </a:r>
            <a:r>
              <a:rPr lang="ko-KR" altLang="en-US" sz="1400" dirty="0">
                <a:solidFill>
                  <a:srgbClr val="505050"/>
                </a:solidFill>
                <a:latin typeface="Noto Sans KR"/>
              </a:rPr>
              <a:t>미국 퓨리서치센터</a:t>
            </a:r>
            <a:r>
              <a:rPr lang="en-US" altLang="ko-KR" sz="1400" dirty="0">
                <a:solidFill>
                  <a:srgbClr val="505050"/>
                </a:solidFill>
                <a:latin typeface="Noto Sans KR"/>
              </a:rPr>
              <a:t>, </a:t>
            </a:r>
            <a:r>
              <a:rPr lang="ko-KR" altLang="en-US" sz="1400" dirty="0">
                <a:solidFill>
                  <a:srgbClr val="505050"/>
                </a:solidFill>
                <a:latin typeface="Noto Sans KR"/>
              </a:rPr>
              <a:t>과학기술정보통신부</a:t>
            </a:r>
            <a:r>
              <a:rPr lang="en-US" altLang="ko-KR" sz="1400" dirty="0">
                <a:solidFill>
                  <a:srgbClr val="505050"/>
                </a:solidFill>
                <a:latin typeface="Noto Sans KR"/>
              </a:rPr>
              <a:t>, </a:t>
            </a:r>
            <a:r>
              <a:rPr lang="ko-KR" altLang="en-US" sz="1400" dirty="0"/>
              <a:t>삼성교통안전문화연구소 최근 자료 참고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312012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49D4671-5FEE-4CD6-A2B6-757B3D906A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1" y="0"/>
            <a:ext cx="2786236" cy="118371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080DFFA-52B8-456A-86F5-827905380C66}"/>
              </a:ext>
            </a:extLst>
          </p:cNvPr>
          <p:cNvSpPr/>
          <p:nvPr/>
        </p:nvSpPr>
        <p:spPr>
          <a:xfrm>
            <a:off x="10029918" y="130605"/>
            <a:ext cx="2015312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dirty="0">
                <a:hlinkClick r:id="rId5"/>
              </a:rPr>
              <a:t>https://www.mhanational.org/risky-business-internet-addiction</a:t>
            </a:r>
            <a:endParaRPr lang="en-US" sz="16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F6FFC0-606D-4CE9-9A54-32B9CFA9DB67}"/>
              </a:ext>
            </a:extLst>
          </p:cNvPr>
          <p:cNvSpPr txBox="1"/>
          <p:nvPr/>
        </p:nvSpPr>
        <p:spPr>
          <a:xfrm>
            <a:off x="812801" y="130194"/>
            <a:ext cx="10566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미국 통계 엿보기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FF2AFE6-BB92-4B89-AA0B-B04A63C6B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20" y="1378053"/>
            <a:ext cx="2456730" cy="232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5E45687-E29D-4687-954F-8ECBA55BC396}"/>
              </a:ext>
            </a:extLst>
          </p:cNvPr>
          <p:cNvSpPr/>
          <p:nvPr/>
        </p:nvSpPr>
        <p:spPr>
          <a:xfrm>
            <a:off x="585850" y="3923012"/>
            <a:ext cx="19864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262626"/>
                </a:solidFill>
              </a:rPr>
              <a:t>88.5% of Americans are Internet users. </a:t>
            </a:r>
            <a:endParaRPr lang="en-US" sz="2400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968D6B2-7E56-45D0-AF68-E6D6BA6937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273" y="1377447"/>
            <a:ext cx="2410324" cy="228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25820BE-E49B-499D-B26F-BA94B9F9732A}"/>
              </a:ext>
            </a:extLst>
          </p:cNvPr>
          <p:cNvSpPr/>
          <p:nvPr/>
        </p:nvSpPr>
        <p:spPr>
          <a:xfrm>
            <a:off x="6520936" y="3923012"/>
            <a:ext cx="24103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262626"/>
                </a:solidFill>
              </a:rPr>
              <a:t>40% of young adults (ages 18-24) use social media in the bathroom. </a:t>
            </a:r>
            <a:endParaRPr lang="en-US" sz="2400" dirty="0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CBB69D6C-F6A0-4250-A89E-D14A1752C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769" y="1360782"/>
            <a:ext cx="2410324" cy="228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ACF6E31-C2B2-4E71-B7E8-43F6494EAC61}"/>
              </a:ext>
            </a:extLst>
          </p:cNvPr>
          <p:cNvSpPr/>
          <p:nvPr/>
        </p:nvSpPr>
        <p:spPr>
          <a:xfrm>
            <a:off x="9405769" y="3577939"/>
            <a:ext cx="250628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262626"/>
                </a:solidFill>
              </a:rPr>
              <a:t>An estimated 75% of Americans use a smart phone, tablet or mobile device to get online.</a:t>
            </a:r>
            <a:endParaRPr lang="en-US" sz="2400" dirty="0"/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F7C806BA-7CE6-432F-8EA8-CC9579EB5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822" y="1378053"/>
            <a:ext cx="2410324" cy="228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A4F7FD7-1004-4A87-96ED-691EF274490A}"/>
              </a:ext>
            </a:extLst>
          </p:cNvPr>
          <p:cNvSpPr/>
          <p:nvPr/>
        </p:nvSpPr>
        <p:spPr>
          <a:xfrm>
            <a:off x="3350184" y="3923012"/>
            <a:ext cx="24567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262626"/>
                </a:solidFill>
              </a:rPr>
              <a:t>Yet less than 40% of the world has Internet access.</a:t>
            </a:r>
            <a:endParaRPr lang="en-US" sz="2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1416235-3D95-4AAF-BFB6-F20D6DA0B6EA}"/>
              </a:ext>
            </a:extLst>
          </p:cNvPr>
          <p:cNvSpPr txBox="1"/>
          <p:nvPr/>
        </p:nvSpPr>
        <p:spPr>
          <a:xfrm>
            <a:off x="2946946" y="1018736"/>
            <a:ext cx="629810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통계 자료에 대해 한국어로 얘기해 보세요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C715D84-CD1E-4671-A616-D7E9BDE19DC1}"/>
              </a:ext>
            </a:extLst>
          </p:cNvPr>
          <p:cNvSpPr txBox="1"/>
          <p:nvPr/>
        </p:nvSpPr>
        <p:spPr>
          <a:xfrm>
            <a:off x="0" y="5589198"/>
            <a:ext cx="4061845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인터넷 침투율 한국은 </a:t>
            </a:r>
            <a:r>
              <a:rPr lang="en-US" altLang="ko-KR" sz="2400" dirty="0"/>
              <a:t>96%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488089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</a:t>
            </a:r>
            <a:r>
              <a:rPr kumimoji="0" lang="en-US" altLang="ko-KR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(NAKS)</a:t>
            </a:r>
            <a:endParaRPr kumimoji="0" lang="ko-KR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5" name="Picture 14" descr="A picture containing room&#10;&#10;Description automatically generated">
            <a:extLst>
              <a:ext uri="{FF2B5EF4-FFF2-40B4-BE49-F238E27FC236}">
                <a16:creationId xmlns:a16="http://schemas.microsoft.com/office/drawing/2014/main" id="{249D4671-5FEE-4CD6-A2B6-757B3D906A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1" y="0"/>
            <a:ext cx="2786236" cy="118371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080DFFA-52B8-456A-86F5-827905380C66}"/>
              </a:ext>
            </a:extLst>
          </p:cNvPr>
          <p:cNvSpPr/>
          <p:nvPr/>
        </p:nvSpPr>
        <p:spPr>
          <a:xfrm>
            <a:off x="10029918" y="130605"/>
            <a:ext cx="2015312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>
                <a:hlinkClick r:id="rId5"/>
              </a:rPr>
              <a:t>https://www.mhanational.org/risky-business-internet-addiction</a:t>
            </a:r>
            <a:endParaRPr lang="en-US" sz="16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F6FFC0-606D-4CE9-9A54-32B9CFA9DB67}"/>
              </a:ext>
            </a:extLst>
          </p:cNvPr>
          <p:cNvSpPr txBox="1"/>
          <p:nvPr/>
        </p:nvSpPr>
        <p:spPr>
          <a:xfrm>
            <a:off x="812801" y="130194"/>
            <a:ext cx="10566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ko-KR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가지 인터넷 중독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EE593C83-C5BA-4B16-887D-41E1372398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79" y="1474869"/>
            <a:ext cx="2394737" cy="2272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A picture containing room&#10;&#10;Description automatically generated">
            <a:extLst>
              <a:ext uri="{FF2B5EF4-FFF2-40B4-BE49-F238E27FC236}">
                <a16:creationId xmlns:a16="http://schemas.microsoft.com/office/drawing/2014/main" id="{A88442E9-EEC9-48BF-B8B1-FAB2968BB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092" y="1411916"/>
            <a:ext cx="2394737" cy="238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B6C51FCA-91AF-4F2D-B794-6BF6AC52C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205" y="1432392"/>
            <a:ext cx="2394737" cy="235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>
            <a:extLst>
              <a:ext uri="{FF2B5EF4-FFF2-40B4-BE49-F238E27FC236}">
                <a16:creationId xmlns:a16="http://schemas.microsoft.com/office/drawing/2014/main" id="{12CC5DBD-424E-4886-AF0A-19A58FAF6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942" y="1431103"/>
            <a:ext cx="2394737" cy="238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>
            <a:extLst>
              <a:ext uri="{FF2B5EF4-FFF2-40B4-BE49-F238E27FC236}">
                <a16:creationId xmlns:a16="http://schemas.microsoft.com/office/drawing/2014/main" id="{DA0F8DDF-DF12-4E6B-99E0-B771B90FFF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8055" y="1431103"/>
            <a:ext cx="2299889" cy="2299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9E1DE49-8A73-4ECA-894D-23AA57A654E6}"/>
              </a:ext>
            </a:extLst>
          </p:cNvPr>
          <p:cNvSpPr/>
          <p:nvPr/>
        </p:nvSpPr>
        <p:spPr>
          <a:xfrm>
            <a:off x="424486" y="3844285"/>
            <a:ext cx="17887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solidFill>
                  <a:srgbClr val="262626"/>
                </a:solidFill>
              </a:rPr>
              <a:t>Cybersexual</a:t>
            </a:r>
            <a:r>
              <a:rPr lang="en-US" sz="2000" dirty="0">
                <a:solidFill>
                  <a:srgbClr val="262626"/>
                </a:solidFill>
              </a:rPr>
              <a:t>: Cybersex and Internet porn</a:t>
            </a:r>
            <a:endParaRPr lang="en-US" sz="2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39E63E-BF92-456B-AF8E-9FEE07F2CA03}"/>
              </a:ext>
            </a:extLst>
          </p:cNvPr>
          <p:cNvSpPr/>
          <p:nvPr/>
        </p:nvSpPr>
        <p:spPr>
          <a:xfrm>
            <a:off x="2570342" y="3844285"/>
            <a:ext cx="23004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262626"/>
                </a:solidFill>
              </a:rPr>
              <a:t>Net compulsions</a:t>
            </a:r>
            <a:r>
              <a:rPr lang="en-US" sz="2000" dirty="0">
                <a:solidFill>
                  <a:srgbClr val="262626"/>
                </a:solidFill>
              </a:rPr>
              <a:t>: Online gambling, shopping, or stock trading</a:t>
            </a:r>
            <a:endParaRPr lang="en-US" sz="2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1AB899-E8B0-42B8-B8A9-7F5665B867C6}"/>
              </a:ext>
            </a:extLst>
          </p:cNvPr>
          <p:cNvSpPr/>
          <p:nvPr/>
        </p:nvSpPr>
        <p:spPr>
          <a:xfrm>
            <a:off x="4914205" y="3833843"/>
            <a:ext cx="23917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262626"/>
                </a:solidFill>
              </a:rPr>
              <a:t>Cyber-relationships</a:t>
            </a:r>
            <a:r>
              <a:rPr lang="en-US" sz="2000" dirty="0">
                <a:solidFill>
                  <a:srgbClr val="262626"/>
                </a:solidFill>
              </a:rPr>
              <a:t>: Social media, online dating, and other virtual communication</a:t>
            </a:r>
            <a:endParaRPr lang="en-US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BCDF27-06B4-4FD5-B300-4C5A5882564A}"/>
              </a:ext>
            </a:extLst>
          </p:cNvPr>
          <p:cNvSpPr/>
          <p:nvPr/>
        </p:nvSpPr>
        <p:spPr>
          <a:xfrm>
            <a:off x="7454036" y="3834350"/>
            <a:ext cx="21045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262626"/>
                </a:solidFill>
              </a:rPr>
              <a:t>Gaming</a:t>
            </a:r>
            <a:r>
              <a:rPr lang="en-US" sz="2000" dirty="0">
                <a:solidFill>
                  <a:srgbClr val="262626"/>
                </a:solidFill>
              </a:rPr>
              <a:t>: Online game playing</a:t>
            </a:r>
            <a:endParaRPr lang="en-US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07FB8C-E12C-4E93-81F2-E19B7965D749}"/>
              </a:ext>
            </a:extLst>
          </p:cNvPr>
          <p:cNvSpPr/>
          <p:nvPr/>
        </p:nvSpPr>
        <p:spPr>
          <a:xfrm>
            <a:off x="9738471" y="3844285"/>
            <a:ext cx="227851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262626"/>
                </a:solidFill>
              </a:rPr>
              <a:t>Information Seeking</a:t>
            </a:r>
            <a:r>
              <a:rPr lang="en-US" sz="2000" dirty="0">
                <a:solidFill>
                  <a:srgbClr val="262626"/>
                </a:solidFill>
              </a:rPr>
              <a:t>: Web surfing or database searches</a:t>
            </a:r>
            <a:endParaRPr lang="en-US" sz="20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B06220D-D4FF-4ADE-B37E-4A9DCFE57405}"/>
              </a:ext>
            </a:extLst>
          </p:cNvPr>
          <p:cNvSpPr txBox="1"/>
          <p:nvPr/>
        </p:nvSpPr>
        <p:spPr>
          <a:xfrm>
            <a:off x="2946946" y="1018736"/>
            <a:ext cx="6298109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어떤 내용인지 한국어로 얘기해 보세요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483440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9269691" y="25098"/>
            <a:ext cx="2922309" cy="124152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ABA6CBD-EF5A-48A0-BE58-D62F65928162}"/>
              </a:ext>
            </a:extLst>
          </p:cNvPr>
          <p:cNvSpPr txBox="1"/>
          <p:nvPr/>
        </p:nvSpPr>
        <p:spPr>
          <a:xfrm>
            <a:off x="558799" y="475115"/>
            <a:ext cx="88632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/>
              <a:t>온라인으로 중독 테스트를 할 수 있는 웹사이트에 가 볼까요</a:t>
            </a:r>
            <a:r>
              <a:rPr lang="en-US" altLang="ko-KR" sz="3000" b="1" dirty="0"/>
              <a:t>?</a:t>
            </a:r>
            <a:r>
              <a:rPr lang="ko-KR" altLang="en-US" sz="3000" b="1" dirty="0"/>
              <a:t> </a:t>
            </a:r>
            <a:endParaRPr lang="en-US" sz="3000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8B50AF-30DE-4CF2-868B-44FA25B6B2A3}"/>
              </a:ext>
            </a:extLst>
          </p:cNvPr>
          <p:cNvSpPr/>
          <p:nvPr/>
        </p:nvSpPr>
        <p:spPr>
          <a:xfrm>
            <a:off x="4881500" y="5774126"/>
            <a:ext cx="2428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https://www.iapc.or.kr/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C7B40E-D9AD-4E17-A012-D086885DA23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3" t="16001" r="1417" b="6518"/>
          <a:stretch/>
        </p:blipFill>
        <p:spPr>
          <a:xfrm>
            <a:off x="1538808" y="1691533"/>
            <a:ext cx="9114383" cy="404310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7E6CDB-A0E5-409A-BF0F-10341BE1C2B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15414" r="69833" b="67821"/>
          <a:stretch/>
        </p:blipFill>
        <p:spPr>
          <a:xfrm rot="397884">
            <a:off x="1374825" y="841632"/>
            <a:ext cx="6464710" cy="20208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659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D74C58-FE96-4C4D-99F6-34146DEA4E50}"/>
              </a:ext>
            </a:extLst>
          </p:cNvPr>
          <p:cNvSpPr txBox="1"/>
          <p:nvPr/>
        </p:nvSpPr>
        <p:spPr>
          <a:xfrm>
            <a:off x="579120" y="310251"/>
            <a:ext cx="1161288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10</a:t>
            </a: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개의 질문에 답해 보세요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46A68DB-2160-4CC7-B73F-EC367E9DC66A}"/>
              </a:ext>
            </a:extLst>
          </p:cNvPr>
          <p:cNvSpPr/>
          <p:nvPr/>
        </p:nvSpPr>
        <p:spPr>
          <a:xfrm>
            <a:off x="10184524" y="161445"/>
            <a:ext cx="1818290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https://www.iapc.or.kr/kor/PBYS/diaSurvey.do?idx=8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9FB95C-578D-4424-8EC8-58361669C7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333" t="21927" r="47000" b="7703"/>
          <a:stretch/>
        </p:blipFill>
        <p:spPr>
          <a:xfrm>
            <a:off x="7616" y="1189950"/>
            <a:ext cx="6233075" cy="477534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CD2A3C0-785C-44CF-9A89-A54416662AA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67" t="28148" r="50000" b="9844"/>
          <a:stretch/>
        </p:blipFill>
        <p:spPr>
          <a:xfrm>
            <a:off x="5967605" y="1395814"/>
            <a:ext cx="6224395" cy="4586737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5549029" y="-87551"/>
            <a:ext cx="2922309" cy="1241529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3CC60A1F-F589-414A-A004-5EA1511CA54A}"/>
              </a:ext>
            </a:extLst>
          </p:cNvPr>
          <p:cNvGrpSpPr/>
          <p:nvPr/>
        </p:nvGrpSpPr>
        <p:grpSpPr>
          <a:xfrm>
            <a:off x="1856513" y="1644891"/>
            <a:ext cx="8768356" cy="3991062"/>
            <a:chOff x="1856512" y="1648125"/>
            <a:chExt cx="8768356" cy="399106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FAAF379-177E-419E-83CF-384C7124E4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750" t="14370" r="1666" b="6666"/>
            <a:stretch/>
          </p:blipFill>
          <p:spPr>
            <a:xfrm rot="165844">
              <a:off x="1856512" y="1648125"/>
              <a:ext cx="8768356" cy="399106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8E2F336-042D-4347-A5EC-D200E8871A2E}"/>
                </a:ext>
              </a:extLst>
            </p:cNvPr>
            <p:cNvSpPr txBox="1"/>
            <p:nvPr/>
          </p:nvSpPr>
          <p:spPr>
            <a:xfrm rot="183945">
              <a:off x="5232924" y="1739484"/>
              <a:ext cx="398342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</a:rPr>
                <a:t>Sample Test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189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043DB-CC41-41BE-92B0-99748B66E0E2}"/>
              </a:ext>
            </a:extLst>
          </p:cNvPr>
          <p:cNvSpPr txBox="1"/>
          <p:nvPr/>
        </p:nvSpPr>
        <p:spPr>
          <a:xfrm>
            <a:off x="3667760" y="311411"/>
            <a:ext cx="66442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latin typeface="+mn-ea"/>
              </a:rPr>
              <a:t>하루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한</a:t>
            </a:r>
            <a:r>
              <a:rPr lang="ko-KR" altLang="en-US" sz="4000" b="1" dirty="0">
                <a:latin typeface="+mn-ea"/>
              </a:rPr>
              <a:t> 개 오늘의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질문</a:t>
            </a:r>
            <a:endParaRPr lang="en-US" sz="40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4177CB-36DB-40BC-9C11-86EBA4EC79AF}"/>
              </a:ext>
            </a:extLst>
          </p:cNvPr>
          <p:cNvGrpSpPr/>
          <p:nvPr/>
        </p:nvGrpSpPr>
        <p:grpSpPr>
          <a:xfrm>
            <a:off x="10532546" y="339090"/>
            <a:ext cx="1270380" cy="2469088"/>
            <a:chOff x="10278152" y="217170"/>
            <a:chExt cx="1270380" cy="2469088"/>
          </a:xfrm>
        </p:grpSpPr>
        <p:pic>
          <p:nvPicPr>
            <p:cNvPr id="6" name="Picture 2" descr="Ask a stupid question day - Clip Art Library">
              <a:extLst>
                <a:ext uri="{FF2B5EF4-FFF2-40B4-BE49-F238E27FC236}">
                  <a16:creationId xmlns:a16="http://schemas.microsoft.com/office/drawing/2014/main" id="{6F6DEFAD-550E-41B3-BEAC-D5A318D4C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152" y="217170"/>
              <a:ext cx="1270380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B87FA9-1AE1-462B-9F38-49FECFA73201}"/>
                </a:ext>
              </a:extLst>
            </p:cNvPr>
            <p:cNvSpPr txBox="1"/>
            <p:nvPr/>
          </p:nvSpPr>
          <p:spPr>
            <a:xfrm rot="15780839">
              <a:off x="9617632" y="1633507"/>
              <a:ext cx="1859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©uihere.com</a:t>
              </a:r>
            </a:p>
          </p:txBody>
        </p:sp>
      </p:grpSp>
      <p:pic>
        <p:nvPicPr>
          <p:cNvPr id="8" name="Picture 4" descr="Question Of The Day Clipart">
            <a:extLst>
              <a:ext uri="{FF2B5EF4-FFF2-40B4-BE49-F238E27FC236}">
                <a16:creationId xmlns:a16="http://schemas.microsoft.com/office/drawing/2014/main" id="{E4508B44-DFDB-4F3B-B840-A7992A8B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59" b="94970" l="4167" r="96065">
                        <a14:foregroundMark x1="9259" y1="4438" x2="9259" y2="4438"/>
                        <a14:foregroundMark x1="11806" y1="4142" x2="11806" y2="4142"/>
                        <a14:foregroundMark x1="6019" y1="5030" x2="6019" y2="5030"/>
                        <a14:foregroundMark x1="4398" y1="10059" x2="4398" y2="10059"/>
                        <a14:foregroundMark x1="4167" y1="78698" x2="4167" y2="78698"/>
                        <a14:foregroundMark x1="12500" y1="95266" x2="12500" y2="95266"/>
                        <a14:foregroundMark x1="80787" y1="95266" x2="80787" y2="95266"/>
                        <a14:foregroundMark x1="94444" y1="95562" x2="94444" y2="95562"/>
                        <a14:foregroundMark x1="95833" y1="89349" x2="95833" y2="89349"/>
                        <a14:foregroundMark x1="96065" y1="18639" x2="96065" y2="18639"/>
                        <a14:foregroundMark x1="92130" y1="5621" x2="92130" y2="5621"/>
                        <a14:foregroundMark x1="26620" y1="4734" x2="26620" y2="4438"/>
                        <a14:foregroundMark x1="29861" y1="5325" x2="29861" y2="5325"/>
                        <a14:foregroundMark x1="33333" y1="4734" x2="33333" y2="4734"/>
                        <a14:foregroundMark x1="36111" y1="5325" x2="36111" y2="5325"/>
                        <a14:foregroundMark x1="40278" y1="5325" x2="40278" y2="5325"/>
                        <a14:foregroundMark x1="41898" y1="4438" x2="42593" y2="4438"/>
                        <a14:foregroundMark x1="45602" y1="4438" x2="45602" y2="4438"/>
                        <a14:foregroundMark x1="50694" y1="5325" x2="50694" y2="5325"/>
                        <a14:foregroundMark x1="53935" y1="5325" x2="53935" y2="5325"/>
                        <a14:foregroundMark x1="57176" y1="4734" x2="57176" y2="4734"/>
                        <a14:foregroundMark x1="59259" y1="5325" x2="59259" y2="5325"/>
                        <a14:foregroundMark x1="4398" y1="33432" x2="4398" y2="42899"/>
                        <a14:foregroundMark x1="25000" y1="5325" x2="31944" y2="4438"/>
                        <a14:foregroundMark x1="31250" y1="5325" x2="37500" y2="4142"/>
                        <a14:backgroundMark x1="18287" y1="19527" x2="18287" y2="19527"/>
                        <a14:backgroundMark x1="18981" y1="19527" x2="32639" y2="23373"/>
                        <a14:backgroundMark x1="32639" y1="23373" x2="20370" y2="31657"/>
                        <a14:backgroundMark x1="20370" y1="31657" x2="34954" y2="30769"/>
                        <a14:backgroundMark x1="41204" y1="22485" x2="53241" y2="22781"/>
                        <a14:backgroundMark x1="53241" y1="22781" x2="41435" y2="29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22" y="1358266"/>
            <a:ext cx="9502378" cy="47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8207F-5BB4-4C25-A363-3B2695F4FEEC}"/>
              </a:ext>
            </a:extLst>
          </p:cNvPr>
          <p:cNvSpPr txBox="1"/>
          <p:nvPr/>
        </p:nvSpPr>
        <p:spPr>
          <a:xfrm>
            <a:off x="1635760" y="1761750"/>
            <a:ext cx="8436414" cy="391863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dirty="0">
                <a:latin typeface="+mn-ea"/>
              </a:rPr>
              <a:t>수업 시간에 잠깐 방문한 </a:t>
            </a:r>
            <a:r>
              <a:rPr lang="en-US" altLang="ko-KR" sz="3000" dirty="0">
                <a:latin typeface="+mn-ea"/>
              </a:rPr>
              <a:t>‘</a:t>
            </a:r>
            <a:r>
              <a:rPr lang="ko-KR" altLang="en-US" sz="3000" dirty="0">
                <a:latin typeface="+mn-ea"/>
              </a:rPr>
              <a:t>스마트 쉼 센터</a:t>
            </a:r>
            <a:r>
              <a:rPr lang="en-US" altLang="ko-KR" sz="3000" dirty="0">
                <a:latin typeface="+mn-ea"/>
              </a:rPr>
              <a:t>’</a:t>
            </a:r>
            <a:r>
              <a:rPr lang="ko-KR" altLang="en-US" sz="3000" dirty="0">
                <a:latin typeface="+mn-ea"/>
              </a:rPr>
              <a:t>에 가 보았나요</a:t>
            </a:r>
            <a:r>
              <a:rPr lang="en-US" altLang="ko-KR" sz="3000" dirty="0">
                <a:latin typeface="+mn-ea"/>
              </a:rPr>
              <a:t>? 10</a:t>
            </a:r>
            <a:r>
              <a:rPr lang="ko-KR" altLang="en-US" sz="3000" dirty="0">
                <a:latin typeface="+mn-ea"/>
              </a:rPr>
              <a:t>개의 설문에 답하는 온라인 인터넷 중독 테스트를 한 후 결과를 확인해 보세요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그런 다음 그 결과를 바탕으로 앞으로 스마트폰과 인터넷을 현명하게 사용하기 위해 어떻게 할 것인지 계획 또는 다짐을 밝히는 글을 써 보세요</a:t>
            </a:r>
            <a:r>
              <a:rPr lang="en-US" altLang="ko-KR" sz="3000" dirty="0">
                <a:latin typeface="+mn-ea"/>
              </a:rPr>
              <a:t>.</a:t>
            </a:r>
            <a:r>
              <a:rPr lang="ko-KR" altLang="en-US" sz="3000" dirty="0">
                <a:latin typeface="+mn-ea"/>
              </a:rPr>
              <a:t> </a:t>
            </a:r>
            <a:r>
              <a:rPr lang="en-US" altLang="ko-KR" sz="3000" dirty="0">
                <a:latin typeface="+mn-ea"/>
              </a:rPr>
              <a:t>(</a:t>
            </a:r>
            <a:r>
              <a:rPr lang="ko-KR" altLang="en-US" sz="3000" dirty="0">
                <a:latin typeface="+mn-ea"/>
              </a:rPr>
              <a:t>숙제</a:t>
            </a:r>
            <a:r>
              <a:rPr lang="en-US" altLang="ko-KR" sz="3000" dirty="0">
                <a:latin typeface="+mn-ea"/>
              </a:rPr>
              <a:t>!)</a:t>
            </a:r>
            <a:endParaRPr lang="en-US" sz="3000" dirty="0">
              <a:latin typeface="+mn-ea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B11B4B2-3446-4FAA-AC5E-C7EFC4791652}"/>
              </a:ext>
            </a:extLst>
          </p:cNvPr>
          <p:cNvSpPr/>
          <p:nvPr/>
        </p:nvSpPr>
        <p:spPr>
          <a:xfrm>
            <a:off x="14219" y="20321"/>
            <a:ext cx="2105608" cy="235712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워크북 숙제도 잊지 마세요</a:t>
            </a:r>
            <a:r>
              <a:rPr lang="en-US" altLang="ko-KR" sz="2800" dirty="0">
                <a:solidFill>
                  <a:schemeClr val="tx1"/>
                </a:solidFill>
              </a:rPr>
              <a:t>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26092"/>
            <a:ext cx="12191999" cy="8455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b="1" dirty="0"/>
              <a:t>LINGT</a:t>
            </a:r>
            <a:r>
              <a:rPr lang="ko-KR" altLang="en-US" b="1" dirty="0"/>
              <a:t>을 이용한 말하기 숙제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WWW.LINGT.COM </a:t>
            </a:r>
            <a:r>
              <a:rPr lang="ko-KR" altLang="en-US" sz="3200" dirty="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학생에게 링크 제공하기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E09C897-1142-4942-8AD7-C45BD064B70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6926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B8F0C9-5169-4D44-8F8B-F8508E4F6F1A}"/>
              </a:ext>
            </a:extLst>
          </p:cNvPr>
          <p:cNvSpPr txBox="1"/>
          <p:nvPr/>
        </p:nvSpPr>
        <p:spPr>
          <a:xfrm>
            <a:off x="405733" y="187684"/>
            <a:ext cx="10985679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12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과에서는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대중매체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의 </a:t>
            </a:r>
            <a:r>
              <a:rPr lang="ko-KR" altLang="en-US" sz="3200" b="1" dirty="0">
                <a:solidFill>
                  <a:srgbClr val="00B050"/>
                </a:solidFill>
                <a:latin typeface="+mn-ea"/>
              </a:rPr>
              <a:t>좋은 영향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과 </a:t>
            </a:r>
            <a:r>
              <a:rPr lang="ko-KR" altLang="en-US" sz="3200" b="1" dirty="0">
                <a:latin typeface="+mn-ea"/>
              </a:rPr>
              <a:t>나쁜 영향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에 대해 이야기할 거예요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200" b="1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C19BDA-E10F-4F48-94A3-EDCF672A20D8}"/>
              </a:ext>
            </a:extLst>
          </p:cNvPr>
          <p:cNvGrpSpPr/>
          <p:nvPr/>
        </p:nvGrpSpPr>
        <p:grpSpPr>
          <a:xfrm>
            <a:off x="167624" y="1706880"/>
            <a:ext cx="3948519" cy="4176047"/>
            <a:chOff x="603160" y="2296734"/>
            <a:chExt cx="4314275" cy="388083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3E3F528-EDAA-425F-AC85-EED7130A9FDB}"/>
                </a:ext>
              </a:extLst>
            </p:cNvPr>
            <p:cNvSpPr/>
            <p:nvPr/>
          </p:nvSpPr>
          <p:spPr>
            <a:xfrm>
              <a:off x="603160" y="3099087"/>
              <a:ext cx="4314275" cy="3078480"/>
            </a:xfrm>
            <a:prstGeom prst="round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즐겨 사용하는 대중매체에 대해 이야기할 수 있다</a:t>
              </a:r>
              <a:r>
                <a:rPr lang="en-US" altLang="ko-KR" sz="3200" dirty="0"/>
                <a:t>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20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보거나 들은 것을 전달할 수 있다</a:t>
              </a:r>
              <a:r>
                <a:rPr lang="en-US" altLang="ko-KR" sz="3200" dirty="0"/>
                <a:t>.</a:t>
              </a:r>
              <a:endParaRPr lang="en-US" sz="3200" dirty="0"/>
            </a:p>
          </p:txBody>
        </p:sp>
        <p:sp>
          <p:nvSpPr>
            <p:cNvPr id="19" name="Rectangle: Beveled 18">
              <a:extLst>
                <a:ext uri="{FF2B5EF4-FFF2-40B4-BE49-F238E27FC236}">
                  <a16:creationId xmlns:a16="http://schemas.microsoft.com/office/drawing/2014/main" id="{37FDC881-A840-4F63-914E-83CFCB6EB30F}"/>
                </a:ext>
              </a:extLst>
            </p:cNvPr>
            <p:cNvSpPr/>
            <p:nvPr/>
          </p:nvSpPr>
          <p:spPr>
            <a:xfrm>
              <a:off x="1420463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/>
                <a:t>학습 목표</a:t>
              </a:r>
              <a:endParaRPr lang="en-US" sz="3200" b="1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A2D691-336A-47B6-9532-8E27346C4DB1}"/>
              </a:ext>
            </a:extLst>
          </p:cNvPr>
          <p:cNvGrpSpPr/>
          <p:nvPr/>
        </p:nvGrpSpPr>
        <p:grpSpPr>
          <a:xfrm>
            <a:off x="4490967" y="1706880"/>
            <a:ext cx="7533409" cy="4176047"/>
            <a:chOff x="940749" y="2296733"/>
            <a:chExt cx="4924153" cy="3880834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903420E-2957-4915-9FA1-3D1B55A65E76}"/>
                </a:ext>
              </a:extLst>
            </p:cNvPr>
            <p:cNvSpPr/>
            <p:nvPr/>
          </p:nvSpPr>
          <p:spPr>
            <a:xfrm>
              <a:off x="940749" y="3099087"/>
              <a:ext cx="4924153" cy="3078480"/>
            </a:xfrm>
            <a:prstGeom prst="round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주제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대중매체의 순기능과 역기능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어휘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대중매체의 종류</a:t>
              </a:r>
              <a:r>
                <a:rPr lang="en-US" altLang="ko-KR" sz="3200" dirty="0"/>
                <a:t>,  </a:t>
              </a:r>
            </a:p>
            <a:p>
              <a:r>
                <a:rPr lang="en-US" altLang="ko-KR" sz="3200" dirty="0"/>
                <a:t>            </a:t>
              </a:r>
              <a:r>
                <a:rPr lang="ko-KR" altLang="en-US" sz="3200" dirty="0"/>
                <a:t>대중매체의 효용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문법</a:t>
              </a:r>
              <a:r>
                <a:rPr lang="en-US" altLang="ko-KR" sz="3200" dirty="0"/>
                <a:t>: 1. –</a:t>
              </a:r>
              <a:r>
                <a:rPr lang="ko-KR" altLang="en-US" sz="3200" dirty="0"/>
                <a:t>대요</a:t>
              </a:r>
              <a:r>
                <a:rPr lang="en-US" altLang="ko-KR" sz="3200" dirty="0"/>
                <a:t>/</a:t>
              </a:r>
              <a:r>
                <a:rPr lang="ko-KR" altLang="en-US" sz="3200" dirty="0"/>
                <a:t>래요</a:t>
              </a:r>
              <a:r>
                <a:rPr lang="en-US" altLang="ko-KR" sz="3200" dirty="0"/>
                <a:t>/</a:t>
              </a:r>
              <a:r>
                <a:rPr lang="ko-KR" altLang="en-US" sz="3200" dirty="0"/>
                <a:t>재요</a:t>
              </a:r>
              <a:r>
                <a:rPr lang="en-US" altLang="ko-KR" sz="3200" dirty="0"/>
                <a:t>/</a:t>
              </a:r>
              <a:r>
                <a:rPr lang="ko-KR" altLang="en-US" sz="3200" dirty="0"/>
                <a:t>냬요</a:t>
              </a:r>
              <a:endParaRPr lang="en-US" altLang="ko-KR" sz="3200" dirty="0"/>
            </a:p>
            <a:p>
              <a:r>
                <a:rPr lang="en-US" altLang="ko-KR" sz="3200" dirty="0"/>
                <a:t>            2. </a:t>
              </a:r>
              <a:r>
                <a:rPr lang="ko-KR" altLang="en-US" sz="3200" dirty="0"/>
                <a:t>댔어요</a:t>
              </a:r>
              <a:r>
                <a:rPr lang="en-US" altLang="ko-KR" sz="3200" dirty="0"/>
                <a:t>/</a:t>
              </a:r>
              <a:r>
                <a:rPr lang="ko-KR" altLang="en-US" sz="3200" dirty="0"/>
                <a:t>랬어요</a:t>
              </a:r>
              <a:r>
                <a:rPr lang="en-US" altLang="ko-KR" sz="3200" dirty="0"/>
                <a:t>/</a:t>
              </a:r>
              <a:r>
                <a:rPr lang="ko-KR" altLang="en-US" sz="3200" dirty="0"/>
                <a:t>쟀어요</a:t>
              </a:r>
              <a:r>
                <a:rPr lang="en-US" altLang="ko-KR" sz="3200" dirty="0"/>
                <a:t>/</a:t>
              </a:r>
              <a:r>
                <a:rPr lang="ko-KR" altLang="en-US" sz="3200" dirty="0"/>
                <a:t>넀어요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문화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스마트폰 중독</a:t>
              </a:r>
              <a:endParaRPr lang="en-US" sz="3200" dirty="0"/>
            </a:p>
          </p:txBody>
        </p:sp>
        <p:sp>
          <p:nvSpPr>
            <p:cNvPr id="22" name="Rectangle: Beveled 21">
              <a:extLst>
                <a:ext uri="{FF2B5EF4-FFF2-40B4-BE49-F238E27FC236}">
                  <a16:creationId xmlns:a16="http://schemas.microsoft.com/office/drawing/2014/main" id="{7725A541-62F5-45D6-B418-DEE41F32B913}"/>
                </a:ext>
              </a:extLst>
            </p:cNvPr>
            <p:cNvSpPr/>
            <p:nvPr/>
          </p:nvSpPr>
          <p:spPr>
            <a:xfrm>
              <a:off x="1999066" y="2296733"/>
              <a:ext cx="2712720" cy="802353"/>
            </a:xfrm>
            <a:prstGeom prst="bevel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내용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53431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6-2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6-2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http://clipart-library.com/teacher-speaking-cliparts.html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https://www.shutterstock.com/es/search/drama+clipart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https://www.naver.com/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http://www.journogyan.com/2017/03/broadcasting-of-radio-and-tv-strengths.html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https://m.post.naver.com/viewer/postView.nhn?volumeNo=27775228&amp;memberNo=1069407&amp;vType=VERTICAL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https://www.mhanational.org/risky-business-internet-addiction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https://www.iapc.or.kr/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https://www.iapc.or.kr/kor/PBYS/diaSurvey.do?idx=8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https://www.uihere.com/free-cliparts/question-mark-emoticon-clip-art-silly-question-cliparts-1429704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endParaRPr lang="en-US" sz="2400" dirty="0"/>
          </a:p>
          <a:p>
            <a:pPr marL="457200" indent="-457200">
              <a:buFontTx/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endParaRPr lang="en-US" altLang="ko-KR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110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7583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/>
              <a:t>대충매체의 특성</a:t>
            </a:r>
            <a:endParaRPr lang="en-US" sz="4000" dirty="0"/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049372F7-83F0-4586-8EBC-47108ADD48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347165"/>
              </p:ext>
            </p:extLst>
          </p:nvPr>
        </p:nvGraphicFramePr>
        <p:xfrm>
          <a:off x="0" y="901660"/>
          <a:ext cx="12192000" cy="52813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59460668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58172523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956621221"/>
                    </a:ext>
                  </a:extLst>
                </a:gridCol>
              </a:tblGrid>
              <a:tr h="132034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b="0" dirty="0"/>
                        <a:t>소식을 전하다</a:t>
                      </a:r>
                      <a:endParaRPr lang="en-US" sz="4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b="0" dirty="0"/>
                        <a:t>정보를 전달하다</a:t>
                      </a:r>
                      <a:endParaRPr lang="en-US" sz="4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b="0" dirty="0"/>
                        <a:t>여론을 형성하다</a:t>
                      </a:r>
                      <a:endParaRPr lang="en-US" sz="40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3022941"/>
                  </a:ext>
                </a:extLst>
              </a:tr>
              <a:tr h="132034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b="0" dirty="0"/>
                        <a:t>교육하다</a:t>
                      </a:r>
                      <a:endParaRPr lang="en-US" sz="4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b="0" dirty="0"/>
                        <a:t>홍보하다</a:t>
                      </a:r>
                      <a:endParaRPr lang="en-US" sz="40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000" b="0" dirty="0"/>
                        <a:t>판매하다</a:t>
                      </a:r>
                      <a:endParaRPr lang="en-US" sz="40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1115340"/>
                  </a:ext>
                </a:extLst>
              </a:tr>
              <a:tr h="13203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000" b="0" dirty="0">
                          <a:solidFill>
                            <a:srgbClr val="C00000"/>
                          </a:solidFill>
                        </a:rPr>
                        <a:t>전파력이 강하다</a:t>
                      </a:r>
                      <a:endParaRPr lang="en-US" sz="4000" b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b="0" dirty="0">
                          <a:solidFill>
                            <a:srgbClr val="C00000"/>
                          </a:solidFill>
                        </a:rPr>
                        <a:t>신뢰감이 있다</a:t>
                      </a:r>
                      <a:endParaRPr lang="en-US" sz="4000" b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7606624"/>
                  </a:ext>
                </a:extLst>
              </a:tr>
              <a:tr h="13203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000" b="0" dirty="0">
                          <a:solidFill>
                            <a:srgbClr val="C00000"/>
                          </a:solidFill>
                        </a:rPr>
                        <a:t>중립적이다</a:t>
                      </a:r>
                      <a:endParaRPr lang="en-US" sz="4000" b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000" b="0" dirty="0">
                          <a:solidFill>
                            <a:srgbClr val="C00000"/>
                          </a:solidFill>
                        </a:rPr>
                        <a:t>편파적이다</a:t>
                      </a:r>
                      <a:endParaRPr lang="en-US" sz="4000" b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8106833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8D50F170-219E-43A5-9568-68B9AAA1325B}"/>
              </a:ext>
            </a:extLst>
          </p:cNvPr>
          <p:cNvSpPr/>
          <p:nvPr/>
        </p:nvSpPr>
        <p:spPr>
          <a:xfrm>
            <a:off x="8117840" y="3556000"/>
            <a:ext cx="4074160" cy="13106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대중매체로 어떤 일을 할 수 있을까요</a:t>
            </a:r>
            <a:r>
              <a:rPr lang="en-US" altLang="ko-KR" sz="3200" dirty="0"/>
              <a:t>?</a:t>
            </a:r>
            <a:endParaRPr lang="en-US" sz="3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11753C-2ADC-46BD-ADA5-3D20F38367FA}"/>
              </a:ext>
            </a:extLst>
          </p:cNvPr>
          <p:cNvSpPr/>
          <p:nvPr/>
        </p:nvSpPr>
        <p:spPr>
          <a:xfrm>
            <a:off x="8117840" y="4866640"/>
            <a:ext cx="4074160" cy="13106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rgbClr val="C00000"/>
                </a:solidFill>
              </a:rPr>
              <a:t>대중매체는 어떤 특징이 있어요</a:t>
            </a:r>
            <a:r>
              <a:rPr lang="en-US" altLang="ko-KR" sz="3200" dirty="0">
                <a:solidFill>
                  <a:srgbClr val="C00000"/>
                </a:solidFill>
              </a:rPr>
              <a:t>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20443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4AF9C81D-842E-485C-AA08-FDE7288017A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2A76A7-144F-4D89-9C74-67D088B952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584" t="14853" r="12250" b="22194"/>
          <a:stretch/>
        </p:blipFill>
        <p:spPr>
          <a:xfrm>
            <a:off x="132775" y="101600"/>
            <a:ext cx="11926413" cy="585216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2808CAC-B941-4D87-850D-A8315D97AACE}"/>
              </a:ext>
            </a:extLst>
          </p:cNvPr>
          <p:cNvSpPr/>
          <p:nvPr/>
        </p:nvSpPr>
        <p:spPr>
          <a:xfrm>
            <a:off x="9550400" y="2824480"/>
            <a:ext cx="1361440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1E4AA7-CF94-45B2-A07B-D25DBE31C63B}"/>
              </a:ext>
            </a:extLst>
          </p:cNvPr>
          <p:cNvSpPr/>
          <p:nvPr/>
        </p:nvSpPr>
        <p:spPr>
          <a:xfrm>
            <a:off x="589280" y="2418080"/>
            <a:ext cx="812800" cy="833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/>
              <a:t>같이 하기</a:t>
            </a:r>
            <a:endParaRPr lang="en-US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C85398-F3C4-4E2D-BC2D-A0F2580A86E1}"/>
              </a:ext>
            </a:extLst>
          </p:cNvPr>
          <p:cNvSpPr txBox="1"/>
          <p:nvPr/>
        </p:nvSpPr>
        <p:spPr>
          <a:xfrm>
            <a:off x="8808720" y="2692400"/>
            <a:ext cx="2651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>
                <a:solidFill>
                  <a:srgbClr val="FF0000"/>
                </a:solidFill>
              </a:rPr>
              <a:t>중독되다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A8F769-0495-48D2-98F5-09D51595CEB6}"/>
              </a:ext>
            </a:extLst>
          </p:cNvPr>
          <p:cNvSpPr txBox="1"/>
          <p:nvPr/>
        </p:nvSpPr>
        <p:spPr>
          <a:xfrm>
            <a:off x="8808720" y="3590985"/>
            <a:ext cx="2651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>
                <a:solidFill>
                  <a:srgbClr val="FF0000"/>
                </a:solidFill>
              </a:rPr>
              <a:t>집착하다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DF5525-0C7A-44F1-A13F-54562A0A9CF9}"/>
              </a:ext>
            </a:extLst>
          </p:cNvPr>
          <p:cNvSpPr txBox="1"/>
          <p:nvPr/>
        </p:nvSpPr>
        <p:spPr>
          <a:xfrm>
            <a:off x="8808720" y="4400446"/>
            <a:ext cx="2651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>
                <a:solidFill>
                  <a:srgbClr val="FF0000"/>
                </a:solidFill>
              </a:rPr>
              <a:t>은둔하다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98D5A1-939D-483C-944B-439F43737765}"/>
              </a:ext>
            </a:extLst>
          </p:cNvPr>
          <p:cNvSpPr txBox="1"/>
          <p:nvPr/>
        </p:nvSpPr>
        <p:spPr>
          <a:xfrm>
            <a:off x="8808720" y="5174347"/>
            <a:ext cx="2651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>
                <a:solidFill>
                  <a:srgbClr val="FF0000"/>
                </a:solidFill>
              </a:rPr>
              <a:t>맹신하다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049763B-DF07-430B-A247-EC1C591178C6}"/>
              </a:ext>
            </a:extLst>
          </p:cNvPr>
          <p:cNvSpPr/>
          <p:nvPr/>
        </p:nvSpPr>
        <p:spPr>
          <a:xfrm>
            <a:off x="10119360" y="101600"/>
            <a:ext cx="1939828" cy="11379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워크북 </a:t>
            </a:r>
            <a:r>
              <a:rPr lang="en-US" altLang="ko-KR" sz="2800" dirty="0"/>
              <a:t>47</a:t>
            </a:r>
            <a:r>
              <a:rPr lang="ko-KR" altLang="en-US" sz="2800" dirty="0"/>
              <a:t>쪽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05211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111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게임</a:t>
            </a:r>
            <a:r>
              <a:rPr lang="en-US" altLang="ko-KR" sz="4000" b="1" dirty="0"/>
              <a:t>/</a:t>
            </a:r>
            <a:r>
              <a:rPr lang="ko-KR" altLang="en-US" sz="4000" b="1" dirty="0"/>
              <a:t>인터넷의 폐해</a:t>
            </a:r>
            <a:endParaRPr lang="en-US" sz="4000" dirty="0"/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049372F7-83F0-4586-8EBC-47108ADD48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977745"/>
              </p:ext>
            </p:extLst>
          </p:nvPr>
        </p:nvGraphicFramePr>
        <p:xfrm>
          <a:off x="0" y="870231"/>
          <a:ext cx="12192000" cy="52299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594606689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956621221"/>
                    </a:ext>
                  </a:extLst>
                </a:gridCol>
              </a:tblGrid>
              <a:tr h="130748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~</a:t>
                      </a:r>
                      <a:r>
                        <a:rPr lang="ko-KR" altLang="en-US" sz="4000" dirty="0"/>
                        <a:t>에 중독되다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~</a:t>
                      </a:r>
                      <a:r>
                        <a:rPr lang="ko-KR" altLang="en-US" sz="4000" dirty="0"/>
                        <a:t>에 빠지다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3022941"/>
                  </a:ext>
                </a:extLst>
              </a:tr>
              <a:tr h="1307486">
                <a:tc gridSpan="2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1115340"/>
                  </a:ext>
                </a:extLst>
              </a:tr>
              <a:tr h="13074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은둔하다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집착하다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7068920"/>
                  </a:ext>
                </a:extLst>
              </a:tr>
              <a:tr h="1307486">
                <a:tc gridSpan="2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5037413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CD237492-B7D7-4669-BCB7-D240AEC0F15B}"/>
              </a:ext>
            </a:extLst>
          </p:cNvPr>
          <p:cNvSpPr/>
          <p:nvPr/>
        </p:nvSpPr>
        <p:spPr>
          <a:xfrm>
            <a:off x="0" y="2186067"/>
            <a:ext cx="12192000" cy="13243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/>
              <a:t>  하루라도 인터넷을 하지 않으면 못 견딜 만큼 인터넷에 </a:t>
            </a:r>
            <a:r>
              <a:rPr lang="en-US" altLang="ko-KR" sz="3200" dirty="0"/>
              <a:t>_______</a:t>
            </a:r>
          </a:p>
          <a:p>
            <a:r>
              <a:rPr lang="en-US" altLang="ko-KR" sz="3200" dirty="0"/>
              <a:t>  </a:t>
            </a:r>
            <a:r>
              <a:rPr lang="ko-KR" altLang="en-US" sz="3200" dirty="0"/>
              <a:t>사람들이 많아지고 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182E63-4BD6-4E25-AA33-7EC0C60D9E1C}"/>
              </a:ext>
            </a:extLst>
          </p:cNvPr>
          <p:cNvSpPr/>
          <p:nvPr/>
        </p:nvSpPr>
        <p:spPr>
          <a:xfrm>
            <a:off x="0" y="4775787"/>
            <a:ext cx="12191999" cy="13243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/>
              <a:t>  현실 세계에는 관심이 없는 채로 집에 </a:t>
            </a:r>
            <a:r>
              <a:rPr lang="en-US" altLang="ko-KR" sz="3200" dirty="0"/>
              <a:t>_________ </a:t>
            </a:r>
            <a:r>
              <a:rPr lang="ko-KR" altLang="en-US" sz="3200" dirty="0"/>
              <a:t>인터넷 속</a:t>
            </a:r>
            <a:endParaRPr lang="en-US" altLang="ko-KR" sz="3200" dirty="0"/>
          </a:p>
          <a:p>
            <a:r>
              <a:rPr lang="en-US" altLang="ko-KR" sz="3200" dirty="0"/>
              <a:t> </a:t>
            </a:r>
            <a:r>
              <a:rPr lang="ko-KR" altLang="en-US" sz="3200" dirty="0"/>
              <a:t> 세상에만 관심을 갖는 사람들이 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156008C-D6A4-4F29-9B1C-A1C9F30D7559}"/>
              </a:ext>
            </a:extLst>
          </p:cNvPr>
          <p:cNvSpPr/>
          <p:nvPr/>
        </p:nvSpPr>
        <p:spPr>
          <a:xfrm>
            <a:off x="2538616" y="1241876"/>
            <a:ext cx="7384929" cy="3451143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/>
              <a:t>두 가지 어휘 중 빈 칸에 어울리는 것을 골라서 문장에 알맞게 표현해 보세요</a:t>
            </a:r>
            <a:r>
              <a:rPr lang="en-US" altLang="ko-KR" sz="3600" b="1" dirty="0"/>
              <a:t>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15008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111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게임</a:t>
            </a:r>
            <a:r>
              <a:rPr lang="en-US" altLang="ko-KR" sz="4000" b="1" dirty="0"/>
              <a:t>/</a:t>
            </a:r>
            <a:r>
              <a:rPr lang="ko-KR" altLang="en-US" sz="4000" b="1" dirty="0"/>
              <a:t>인터넷의 폐해</a:t>
            </a:r>
            <a:endParaRPr lang="en-US" sz="4000" dirty="0"/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049372F7-83F0-4586-8EBC-47108ADD48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873017"/>
              </p:ext>
            </p:extLst>
          </p:nvPr>
        </p:nvGraphicFramePr>
        <p:xfrm>
          <a:off x="0" y="870231"/>
          <a:ext cx="12192000" cy="52299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594606689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956621221"/>
                    </a:ext>
                  </a:extLst>
                </a:gridCol>
              </a:tblGrid>
              <a:tr h="13074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세뇌되다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폭력적이다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3022941"/>
                  </a:ext>
                </a:extLst>
              </a:tr>
              <a:tr h="1307486">
                <a:tc gridSpan="2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1115340"/>
                  </a:ext>
                </a:extLst>
              </a:tr>
              <a:tr h="13074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맹신하다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비판력을 잃다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7068920"/>
                  </a:ext>
                </a:extLst>
              </a:tr>
              <a:tr h="1307486">
                <a:tc gridSpan="2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5037413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CD237492-B7D7-4669-BCB7-D240AEC0F15B}"/>
              </a:ext>
            </a:extLst>
          </p:cNvPr>
          <p:cNvSpPr/>
          <p:nvPr/>
        </p:nvSpPr>
        <p:spPr>
          <a:xfrm>
            <a:off x="0" y="2186067"/>
            <a:ext cx="12192000" cy="13243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/>
              <a:t>  인터넷 게임 중에서는 아이들이 하기에 지나치게 잔인하거나</a:t>
            </a:r>
            <a:endParaRPr lang="en-US" altLang="ko-KR" sz="3200" dirty="0"/>
          </a:p>
          <a:p>
            <a:r>
              <a:rPr lang="en-US" altLang="ko-KR" sz="3200" dirty="0"/>
              <a:t> </a:t>
            </a:r>
            <a:r>
              <a:rPr lang="ko-KR" altLang="en-US" sz="3200" dirty="0"/>
              <a:t> </a:t>
            </a:r>
            <a:r>
              <a:rPr lang="en-US" altLang="ko-KR" sz="3200" dirty="0"/>
              <a:t>__________ </a:t>
            </a:r>
            <a:r>
              <a:rPr lang="ko-KR" altLang="en-US" sz="3200" dirty="0"/>
              <a:t>내용을 담고 있는 게임이 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182E63-4BD6-4E25-AA33-7EC0C60D9E1C}"/>
              </a:ext>
            </a:extLst>
          </p:cNvPr>
          <p:cNvSpPr/>
          <p:nvPr/>
        </p:nvSpPr>
        <p:spPr>
          <a:xfrm>
            <a:off x="0" y="4775787"/>
            <a:ext cx="12191999" cy="13243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/>
              <a:t>  광고는 과장된 내용으로 나올 수 있으므로 지나치게 </a:t>
            </a:r>
            <a:r>
              <a:rPr lang="en-US" altLang="ko-KR" sz="3200" dirty="0"/>
              <a:t>_________</a:t>
            </a:r>
          </a:p>
          <a:p>
            <a:r>
              <a:rPr lang="en-US" altLang="ko-KR" sz="3200" dirty="0"/>
              <a:t>  </a:t>
            </a:r>
            <a:r>
              <a:rPr lang="ko-KR" altLang="en-US" sz="3200" dirty="0"/>
              <a:t>안 된다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02256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A379C5-1108-44BF-82E2-11360C88CA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265" t="28281" r="10778" b="61302"/>
          <a:stretch/>
        </p:blipFill>
        <p:spPr>
          <a:xfrm>
            <a:off x="5080" y="14845"/>
            <a:ext cx="12186920" cy="828104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742C6D-1448-4B1E-B604-3DB050BB8167}"/>
              </a:ext>
            </a:extLst>
          </p:cNvPr>
          <p:cNvSpPr txBox="1"/>
          <p:nvPr/>
        </p:nvSpPr>
        <p:spPr>
          <a:xfrm>
            <a:off x="1466704" y="4051040"/>
            <a:ext cx="1072529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종이 신문을 읽는 사람이 어느 정도로 줄었어요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7A7713-F032-46EB-87DF-68941C1E4B3C}"/>
              </a:ext>
            </a:extLst>
          </p:cNvPr>
          <p:cNvSpPr txBox="1"/>
          <p:nvPr/>
        </p:nvSpPr>
        <p:spPr>
          <a:xfrm>
            <a:off x="1466703" y="4777243"/>
            <a:ext cx="1072529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인터넷 기사의 좋은 점이 뭐예요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40DB3B-4A75-4A53-AA8E-86DA399A8667}"/>
              </a:ext>
            </a:extLst>
          </p:cNvPr>
          <p:cNvSpPr/>
          <p:nvPr/>
        </p:nvSpPr>
        <p:spPr>
          <a:xfrm>
            <a:off x="425285" y="4124376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30</a:t>
            </a:r>
            <a:endParaRPr lang="en-US" sz="16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9EFAF9A-ABA1-49AB-97D1-C1EB039934D6}"/>
              </a:ext>
            </a:extLst>
          </p:cNvPr>
          <p:cNvSpPr txBox="1">
            <a:spLocks/>
          </p:cNvSpPr>
          <p:nvPr/>
        </p:nvSpPr>
        <p:spPr>
          <a:xfrm>
            <a:off x="9159754" y="95496"/>
            <a:ext cx="2804160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112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86AD2D-96E9-4080-9CF6-CE8A218243EB}"/>
              </a:ext>
            </a:extLst>
          </p:cNvPr>
          <p:cNvSpPr txBox="1"/>
          <p:nvPr/>
        </p:nvSpPr>
        <p:spPr>
          <a:xfrm>
            <a:off x="1466704" y="5503446"/>
            <a:ext cx="1072529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종이 신문 기사의 좋은 점이 뭐예요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6BB908-3A1B-4236-BA00-2D9622DC00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245" y="949033"/>
            <a:ext cx="2827350" cy="2076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3A7D0E4-72BE-44DA-AA96-DE2A6D947A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32405" y="949033"/>
            <a:ext cx="2827350" cy="2076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E7FB9E9-48F3-42CD-9258-16FC33C6A770}"/>
              </a:ext>
            </a:extLst>
          </p:cNvPr>
          <p:cNvSpPr txBox="1"/>
          <p:nvPr/>
        </p:nvSpPr>
        <p:spPr>
          <a:xfrm>
            <a:off x="3149600" y="935512"/>
            <a:ext cx="586232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두 사람은 모두 뉴스를 보고 있는데 어떤 차이가 있어요</a:t>
            </a:r>
            <a:r>
              <a:rPr lang="en-US" altLang="ko-KR" sz="3000" b="1" dirty="0">
                <a:latin typeface="+mn-ea"/>
              </a:rPr>
              <a:t>?</a:t>
            </a:r>
            <a:endParaRPr lang="en-US" sz="3000" b="1" dirty="0">
              <a:latin typeface="+mn-ea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2C98584-1616-4DB2-8689-0CF73090B1E6}"/>
              </a:ext>
            </a:extLst>
          </p:cNvPr>
          <p:cNvSpPr txBox="1"/>
          <p:nvPr/>
        </p:nvSpPr>
        <p:spPr>
          <a:xfrm>
            <a:off x="3149600" y="2163274"/>
            <a:ext cx="5862320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8C04BC"/>
                </a:solidFill>
                <a:latin typeface="+mn-ea"/>
              </a:rPr>
              <a:t>앞으로 종이 신문이 없어질까요</a:t>
            </a:r>
            <a:r>
              <a:rPr lang="en-US" altLang="ko-KR" sz="3000" b="1" dirty="0">
                <a:solidFill>
                  <a:srgbClr val="8C04BC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8C04BC"/>
                </a:solidFill>
                <a:latin typeface="+mn-ea"/>
              </a:rPr>
              <a:t>대화문을 잘 들은 후에 얘기 나눠요</a:t>
            </a:r>
            <a:r>
              <a:rPr lang="en-US" altLang="ko-KR" sz="3000" b="1" dirty="0">
                <a:solidFill>
                  <a:srgbClr val="8C04BC"/>
                </a:solidFill>
                <a:latin typeface="+mn-ea"/>
              </a:rPr>
              <a:t>.</a:t>
            </a:r>
            <a:endParaRPr lang="en-US" sz="3000" b="1" dirty="0">
              <a:solidFill>
                <a:srgbClr val="8C04BC"/>
              </a:solidFill>
              <a:latin typeface="+mn-ea"/>
            </a:endParaRPr>
          </a:p>
        </p:txBody>
      </p:sp>
      <p:pic>
        <p:nvPicPr>
          <p:cNvPr id="2" name="030 (1)">
            <a:hlinkClick r:id="" action="ppaction://media"/>
            <a:extLst>
              <a:ext uri="{FF2B5EF4-FFF2-40B4-BE49-F238E27FC236}">
                <a16:creationId xmlns:a16="http://schemas.microsoft.com/office/drawing/2014/main" id="{361B2EB9-A922-4241-87AB-698B1404AA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5286" y="511260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61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5" grpId="0"/>
      <p:bldP spid="15" grpId="0"/>
      <p:bldP spid="19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5814</TotalTime>
  <Words>2285</Words>
  <Application>Microsoft Office PowerPoint</Application>
  <PresentationFormat>Widescreen</PresentationFormat>
  <Paragraphs>453</Paragraphs>
  <Slides>40</Slides>
  <Notes>34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Noto Sans KR</vt:lpstr>
      <vt:lpstr>맑은 고딕</vt:lpstr>
      <vt:lpstr>맑은 고딕</vt:lpstr>
      <vt:lpstr>Arial</vt:lpstr>
      <vt:lpstr>Calibri</vt:lpstr>
      <vt:lpstr>1_Office Theme</vt:lpstr>
      <vt:lpstr>     재외동포를 위한 한국어(영어권)   6-2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6-2_Unit 12</dc:title>
  <dc:creator>Grace Euna Ko</dc:creator>
  <cp:lastModifiedBy>Hyunkyu Yi</cp:lastModifiedBy>
  <cp:revision>381</cp:revision>
  <dcterms:created xsi:type="dcterms:W3CDTF">2020-04-18T22:55:50Z</dcterms:created>
  <dcterms:modified xsi:type="dcterms:W3CDTF">2020-05-06T19:04:57Z</dcterms:modified>
</cp:coreProperties>
</file>